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39.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8.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0.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391" r:id="rId2"/>
    <p:sldId id="392" r:id="rId3"/>
    <p:sldId id="378" r:id="rId4"/>
    <p:sldId id="393" r:id="rId5"/>
    <p:sldId id="394" r:id="rId6"/>
    <p:sldId id="395" r:id="rId7"/>
    <p:sldId id="396" r:id="rId8"/>
    <p:sldId id="397" r:id="rId9"/>
    <p:sldId id="398" r:id="rId10"/>
    <p:sldId id="399" r:id="rId11"/>
    <p:sldId id="400" r:id="rId12"/>
    <p:sldId id="401" r:id="rId13"/>
    <p:sldId id="402" r:id="rId14"/>
    <p:sldId id="404" r:id="rId15"/>
    <p:sldId id="405" r:id="rId16"/>
    <p:sldId id="407" r:id="rId17"/>
    <p:sldId id="406" r:id="rId18"/>
    <p:sldId id="408" r:id="rId19"/>
    <p:sldId id="409" r:id="rId20"/>
    <p:sldId id="410" r:id="rId21"/>
    <p:sldId id="411" r:id="rId22"/>
    <p:sldId id="412" r:id="rId23"/>
    <p:sldId id="413" r:id="rId24"/>
    <p:sldId id="414" r:id="rId25"/>
    <p:sldId id="415" r:id="rId26"/>
    <p:sldId id="416" r:id="rId27"/>
    <p:sldId id="417" r:id="rId28"/>
    <p:sldId id="418" r:id="rId29"/>
    <p:sldId id="419" r:id="rId30"/>
    <p:sldId id="420" r:id="rId31"/>
    <p:sldId id="421" r:id="rId32"/>
    <p:sldId id="422" r:id="rId33"/>
    <p:sldId id="423" r:id="rId34"/>
    <p:sldId id="424" r:id="rId35"/>
    <p:sldId id="425" r:id="rId36"/>
    <p:sldId id="426" r:id="rId37"/>
    <p:sldId id="427" r:id="rId38"/>
    <p:sldId id="428" r:id="rId39"/>
    <p:sldId id="429" r:id="rId40"/>
    <p:sldId id="430" r:id="rId41"/>
    <p:sldId id="431" r:id="rId42"/>
    <p:sldId id="432" r:id="rId43"/>
    <p:sldId id="433" r:id="rId44"/>
    <p:sldId id="434" r:id="rId45"/>
    <p:sldId id="435" r:id="rId46"/>
    <p:sldId id="436" r:id="rId47"/>
    <p:sldId id="437" r:id="rId48"/>
    <p:sldId id="438" r:id="rId49"/>
    <p:sldId id="439" r:id="rId50"/>
    <p:sldId id="449" r:id="rId51"/>
    <p:sldId id="450" r:id="rId52"/>
    <p:sldId id="451" r:id="rId53"/>
    <p:sldId id="452" r:id="rId54"/>
    <p:sldId id="453" r:id="rId55"/>
    <p:sldId id="454" r:id="rId56"/>
    <p:sldId id="440" r:id="rId57"/>
    <p:sldId id="457" r:id="rId58"/>
    <p:sldId id="458" r:id="rId59"/>
    <p:sldId id="441" r:id="rId60"/>
    <p:sldId id="455" r:id="rId61"/>
    <p:sldId id="442" r:id="rId62"/>
    <p:sldId id="443" r:id="rId63"/>
    <p:sldId id="444" r:id="rId64"/>
    <p:sldId id="445" r:id="rId65"/>
    <p:sldId id="446" r:id="rId66"/>
    <p:sldId id="447" r:id="rId67"/>
    <p:sldId id="448" r:id="rId68"/>
    <p:sldId id="403" r:id="rId69"/>
    <p:sldId id="390" r:id="rId70"/>
    <p:sldId id="456" r:id="rId71"/>
    <p:sldId id="379" r:id="rId72"/>
    <p:sldId id="380" r:id="rId73"/>
    <p:sldId id="381" r:id="rId74"/>
    <p:sldId id="382" r:id="rId75"/>
    <p:sldId id="383" r:id="rId76"/>
    <p:sldId id="384" r:id="rId77"/>
    <p:sldId id="386" r:id="rId78"/>
    <p:sldId id="387" r:id="rId79"/>
    <p:sldId id="389" r:id="rId80"/>
    <p:sldId id="385" r:id="rId81"/>
    <p:sldId id="459" r:id="rId82"/>
    <p:sldId id="460" r:id="rId83"/>
    <p:sldId id="461" r:id="rId84"/>
    <p:sldId id="462" r:id="rId85"/>
    <p:sldId id="463" r:id="rId86"/>
    <p:sldId id="464"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elis hristidis" initials="vh" lastIdx="2" clrIdx="0">
    <p:extLst>
      <p:ext uri="{19B8F6BF-5375-455C-9EA6-DF929625EA0E}">
        <p15:presenceInfo xmlns:p15="http://schemas.microsoft.com/office/powerpoint/2012/main" xmlns="" userId="4f311c13892de8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92"/>
    <p:restoredTop sz="94545"/>
  </p:normalViewPr>
  <p:slideViewPr>
    <p:cSldViewPr snapToGrid="0" snapToObjects="1">
      <p:cViewPr varScale="1">
        <p:scale>
          <a:sx n="68" d="100"/>
          <a:sy n="68" d="100"/>
        </p:scale>
        <p:origin x="-1212"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openxmlformats.org/officeDocument/2006/relationships/customXml" Target="../customXml/item2.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9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3B87A-424E-AC4B-A9B5-E47EC1085409}" type="datetimeFigureOut">
              <a:rPr lang="en-US" smtClean="0"/>
              <a:pPr/>
              <a:t>12/14/2025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9070A-BA56-B646-B864-94715E888C66}" type="slidenum">
              <a:rPr lang="en-US" smtClean="0"/>
              <a:pPr/>
              <a:t>‹#›</a:t>
            </a:fld>
            <a:endParaRPr lang="en-US"/>
          </a:p>
        </p:txBody>
      </p:sp>
    </p:spTree>
    <p:extLst>
      <p:ext uri="{BB962C8B-B14F-4D97-AF65-F5344CB8AC3E}">
        <p14:creationId xmlns:p14="http://schemas.microsoft.com/office/powerpoint/2010/main" xmlns="" val="2043125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D102AB-6FE8-6942-86FE-BF793F94F847}"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7CAD7-1780-3845-8F49-D4C298276CD0}" type="slidenum">
              <a:rPr lang="en-US" smtClean="0"/>
              <a:pPr/>
              <a:t>‹#›</a:t>
            </a:fld>
            <a:endParaRPr lang="en-US"/>
          </a:p>
        </p:txBody>
      </p:sp>
      <p:pic>
        <p:nvPicPr>
          <p:cNvPr id="7" name="Picture 6">
            <a:extLst>
              <a:ext uri="{FF2B5EF4-FFF2-40B4-BE49-F238E27FC236}">
                <a16:creationId xmlns:a16="http://schemas.microsoft.com/office/drawing/2014/main" xmlns="" id="{092B3093-13D3-E642-B140-57D60B326F86}"/>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785486" y="3464244"/>
            <a:ext cx="5573028" cy="45719"/>
          </a:xfrm>
          <a:prstGeom prst="rect">
            <a:avLst/>
          </a:prstGeom>
        </p:spPr>
      </p:pic>
    </p:spTree>
    <p:extLst>
      <p:ext uri="{BB962C8B-B14F-4D97-AF65-F5344CB8AC3E}">
        <p14:creationId xmlns:p14="http://schemas.microsoft.com/office/powerpoint/2010/main" xmlns="" val="86503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102AB-6FE8-6942-86FE-BF793F94F847}"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7CAD7-1780-3845-8F49-D4C298276CD0}" type="slidenum">
              <a:rPr lang="en-US" smtClean="0"/>
              <a:pPr/>
              <a:t>‹#›</a:t>
            </a:fld>
            <a:endParaRPr lang="en-US"/>
          </a:p>
        </p:txBody>
      </p:sp>
    </p:spTree>
    <p:extLst>
      <p:ext uri="{BB962C8B-B14F-4D97-AF65-F5344CB8AC3E}">
        <p14:creationId xmlns:p14="http://schemas.microsoft.com/office/powerpoint/2010/main" xmlns="" val="780162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102AB-6FE8-6942-86FE-BF793F94F847}"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7CAD7-1780-3845-8F49-D4C298276CD0}" type="slidenum">
              <a:rPr lang="en-US" smtClean="0"/>
              <a:pPr/>
              <a:t>‹#›</a:t>
            </a:fld>
            <a:endParaRPr lang="en-US"/>
          </a:p>
        </p:txBody>
      </p:sp>
    </p:spTree>
    <p:extLst>
      <p:ext uri="{BB962C8B-B14F-4D97-AF65-F5344CB8AC3E}">
        <p14:creationId xmlns:p14="http://schemas.microsoft.com/office/powerpoint/2010/main" xmlns="" val="347735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102AB-6FE8-6942-86FE-BF793F94F847}"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7CAD7-1780-3845-8F49-D4C298276CD0}" type="slidenum">
              <a:rPr lang="en-US" smtClean="0"/>
              <a:pPr/>
              <a:t>‹#›</a:t>
            </a:fld>
            <a:endParaRPr lang="en-US" dirty="0"/>
          </a:p>
        </p:txBody>
      </p:sp>
      <p:pic>
        <p:nvPicPr>
          <p:cNvPr id="7" name="Picture 6">
            <a:extLst>
              <a:ext uri="{FF2B5EF4-FFF2-40B4-BE49-F238E27FC236}">
                <a16:creationId xmlns:a16="http://schemas.microsoft.com/office/drawing/2014/main" xmlns="" id="{14144258-6E97-EF42-ACA2-12F071B92161}"/>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28650" y="1667353"/>
            <a:ext cx="5573028" cy="45719"/>
          </a:xfrm>
          <a:prstGeom prst="rect">
            <a:avLst/>
          </a:prstGeom>
        </p:spPr>
      </p:pic>
    </p:spTree>
    <p:extLst>
      <p:ext uri="{BB962C8B-B14F-4D97-AF65-F5344CB8AC3E}">
        <p14:creationId xmlns:p14="http://schemas.microsoft.com/office/powerpoint/2010/main" xmlns="" val="3039828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D102AB-6FE8-6942-86FE-BF793F94F847}"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7CAD7-1780-3845-8F49-D4C298276CD0}" type="slidenum">
              <a:rPr lang="en-US" smtClean="0"/>
              <a:pPr/>
              <a:t>‹#›</a:t>
            </a:fld>
            <a:endParaRPr lang="en-US"/>
          </a:p>
        </p:txBody>
      </p:sp>
      <p:pic>
        <p:nvPicPr>
          <p:cNvPr id="7" name="Picture 6">
            <a:extLst>
              <a:ext uri="{FF2B5EF4-FFF2-40B4-BE49-F238E27FC236}">
                <a16:creationId xmlns:a16="http://schemas.microsoft.com/office/drawing/2014/main" xmlns="" id="{F842A7D3-69AD-844D-938C-4A5A5509D7B3}"/>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780724" y="4530251"/>
            <a:ext cx="5573028" cy="45719"/>
          </a:xfrm>
          <a:prstGeom prst="rect">
            <a:avLst/>
          </a:prstGeom>
        </p:spPr>
      </p:pic>
    </p:spTree>
    <p:extLst>
      <p:ext uri="{BB962C8B-B14F-4D97-AF65-F5344CB8AC3E}">
        <p14:creationId xmlns:p14="http://schemas.microsoft.com/office/powerpoint/2010/main" xmlns="" val="4218810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D102AB-6FE8-6942-86FE-BF793F94F847}"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7CAD7-1780-3845-8F49-D4C298276CD0}" type="slidenum">
              <a:rPr lang="en-US" smtClean="0"/>
              <a:pPr/>
              <a:t>‹#›</a:t>
            </a:fld>
            <a:endParaRPr lang="en-US"/>
          </a:p>
        </p:txBody>
      </p:sp>
      <p:pic>
        <p:nvPicPr>
          <p:cNvPr id="8" name="Picture 7">
            <a:extLst>
              <a:ext uri="{FF2B5EF4-FFF2-40B4-BE49-F238E27FC236}">
                <a16:creationId xmlns:a16="http://schemas.microsoft.com/office/drawing/2014/main" xmlns="" id="{F2096454-F65B-7141-ACA9-87F4BA16DB77}"/>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28650" y="1646237"/>
            <a:ext cx="5573028" cy="45719"/>
          </a:xfrm>
          <a:prstGeom prst="rect">
            <a:avLst/>
          </a:prstGeom>
        </p:spPr>
      </p:pic>
    </p:spTree>
    <p:extLst>
      <p:ext uri="{BB962C8B-B14F-4D97-AF65-F5344CB8AC3E}">
        <p14:creationId xmlns:p14="http://schemas.microsoft.com/office/powerpoint/2010/main" xmlns="" val="86033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D102AB-6FE8-6942-86FE-BF793F94F847}" type="datetimeFigureOut">
              <a:rPr lang="en-US" smtClean="0"/>
              <a:pPr/>
              <a:t>12/14/2025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A7CAD7-1780-3845-8F49-D4C298276CD0}" type="slidenum">
              <a:rPr lang="en-US" smtClean="0"/>
              <a:pPr/>
              <a:t>‹#›</a:t>
            </a:fld>
            <a:endParaRPr lang="en-US"/>
          </a:p>
        </p:txBody>
      </p:sp>
      <p:pic>
        <p:nvPicPr>
          <p:cNvPr id="10" name="Picture 9">
            <a:extLst>
              <a:ext uri="{FF2B5EF4-FFF2-40B4-BE49-F238E27FC236}">
                <a16:creationId xmlns:a16="http://schemas.microsoft.com/office/drawing/2014/main" xmlns="" id="{82A9F5E1-A0C2-DA4A-B943-7410804A87AA}"/>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28650" y="1625205"/>
            <a:ext cx="5573028" cy="45719"/>
          </a:xfrm>
          <a:prstGeom prst="rect">
            <a:avLst/>
          </a:prstGeom>
        </p:spPr>
      </p:pic>
    </p:spTree>
    <p:extLst>
      <p:ext uri="{BB962C8B-B14F-4D97-AF65-F5344CB8AC3E}">
        <p14:creationId xmlns:p14="http://schemas.microsoft.com/office/powerpoint/2010/main" xmlns="" val="2336078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D102AB-6FE8-6942-86FE-BF793F94F847}" type="datetimeFigureOut">
              <a:rPr lang="en-US" smtClean="0"/>
              <a:pPr/>
              <a:t>12/14/2025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A7CAD7-1780-3845-8F49-D4C298276CD0}" type="slidenum">
              <a:rPr lang="en-US" smtClean="0"/>
              <a:pPr/>
              <a:t>‹#›</a:t>
            </a:fld>
            <a:endParaRPr lang="en-US"/>
          </a:p>
        </p:txBody>
      </p:sp>
      <p:pic>
        <p:nvPicPr>
          <p:cNvPr id="6" name="Picture 5">
            <a:extLst>
              <a:ext uri="{FF2B5EF4-FFF2-40B4-BE49-F238E27FC236}">
                <a16:creationId xmlns:a16="http://schemas.microsoft.com/office/drawing/2014/main" xmlns="" id="{02272717-A41F-0E45-AC98-EC02EB8D8B51}"/>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28650" y="1644970"/>
            <a:ext cx="5573028" cy="45719"/>
          </a:xfrm>
          <a:prstGeom prst="rect">
            <a:avLst/>
          </a:prstGeom>
        </p:spPr>
      </p:pic>
    </p:spTree>
    <p:extLst>
      <p:ext uri="{BB962C8B-B14F-4D97-AF65-F5344CB8AC3E}">
        <p14:creationId xmlns:p14="http://schemas.microsoft.com/office/powerpoint/2010/main" xmlns="" val="287367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D102AB-6FE8-6942-86FE-BF793F94F847}" type="datetimeFigureOut">
              <a:rPr lang="en-US" smtClean="0"/>
              <a:pPr/>
              <a:t>12/14/2025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A7CAD7-1780-3845-8F49-D4C298276CD0}" type="slidenum">
              <a:rPr lang="en-US" smtClean="0"/>
              <a:pPr/>
              <a:t>‹#›</a:t>
            </a:fld>
            <a:endParaRPr lang="en-US"/>
          </a:p>
        </p:txBody>
      </p:sp>
    </p:spTree>
    <p:extLst>
      <p:ext uri="{BB962C8B-B14F-4D97-AF65-F5344CB8AC3E}">
        <p14:creationId xmlns:p14="http://schemas.microsoft.com/office/powerpoint/2010/main" xmlns="" val="607395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102AB-6FE8-6942-86FE-BF793F94F847}"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7CAD7-1780-3845-8F49-D4C298276CD0}" type="slidenum">
              <a:rPr lang="en-US" smtClean="0"/>
              <a:pPr/>
              <a:t>‹#›</a:t>
            </a:fld>
            <a:endParaRPr lang="en-US"/>
          </a:p>
        </p:txBody>
      </p:sp>
    </p:spTree>
    <p:extLst>
      <p:ext uri="{BB962C8B-B14F-4D97-AF65-F5344CB8AC3E}">
        <p14:creationId xmlns:p14="http://schemas.microsoft.com/office/powerpoint/2010/main" xmlns="" val="641881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102AB-6FE8-6942-86FE-BF793F94F847}"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7CAD7-1780-3845-8F49-D4C298276CD0}" type="slidenum">
              <a:rPr lang="en-US" smtClean="0"/>
              <a:pPr/>
              <a:t>‹#›</a:t>
            </a:fld>
            <a:endParaRPr lang="en-US"/>
          </a:p>
        </p:txBody>
      </p:sp>
    </p:spTree>
    <p:extLst>
      <p:ext uri="{BB962C8B-B14F-4D97-AF65-F5344CB8AC3E}">
        <p14:creationId xmlns:p14="http://schemas.microsoft.com/office/powerpoint/2010/main" xmlns="" val="3426769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D102AB-6FE8-6942-86FE-BF793F94F847}" type="datetimeFigureOut">
              <a:rPr lang="en-US" smtClean="0"/>
              <a:pPr/>
              <a:t>12/14/2025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A7CAD7-1780-3845-8F49-D4C298276CD0}" type="slidenum">
              <a:rPr lang="en-US" smtClean="0"/>
              <a:pPr/>
              <a:t>‹#›</a:t>
            </a:fld>
            <a:endParaRPr lang="en-US"/>
          </a:p>
        </p:txBody>
      </p:sp>
      <p:pic>
        <p:nvPicPr>
          <p:cNvPr id="9" name="Picture 8">
            <a:extLst>
              <a:ext uri="{FF2B5EF4-FFF2-40B4-BE49-F238E27FC236}">
                <a16:creationId xmlns:a16="http://schemas.microsoft.com/office/drawing/2014/main" xmlns="" id="{A6644EE1-FA31-EF49-9713-7D49E184EBAB}"/>
              </a:ext>
            </a:extLst>
          </p:cNvPr>
          <p:cNvPicPr>
            <a:picLocks noChangeAspect="1"/>
          </p:cNvPicPr>
          <p:nvPr userDrawn="1"/>
        </p:nvPicPr>
        <p:blipFill>
          <a:blip r:embed="rId13" cstate="print">
            <a:extLst>
              <a:ext uri="{28A0092B-C50C-407E-A947-70E740481C1C}">
                <a14:useLocalDpi xmlns:a14="http://schemas.microsoft.com/office/drawing/2010/main" xmlns="" val="0"/>
              </a:ext>
            </a:extLst>
          </a:blip>
          <a:stretch>
            <a:fillRect/>
          </a:stretch>
        </p:blipFill>
        <p:spPr>
          <a:xfrm>
            <a:off x="7507705" y="6420582"/>
            <a:ext cx="1007645" cy="300894"/>
          </a:xfrm>
          <a:prstGeom prst="rect">
            <a:avLst/>
          </a:prstGeom>
        </p:spPr>
      </p:pic>
    </p:spTree>
    <p:extLst>
      <p:ext uri="{BB962C8B-B14F-4D97-AF65-F5344CB8AC3E}">
        <p14:creationId xmlns:p14="http://schemas.microsoft.com/office/powerpoint/2010/main" xmlns="" val="245166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745E3F-4179-6448-AA78-9B4499A5738C}"/>
              </a:ext>
            </a:extLst>
          </p:cNvPr>
          <p:cNvSpPr>
            <a:spLocks noGrp="1"/>
          </p:cNvSpPr>
          <p:nvPr>
            <p:ph type="title"/>
          </p:nvPr>
        </p:nvSpPr>
        <p:spPr>
          <a:xfrm>
            <a:off x="337704" y="46472"/>
            <a:ext cx="5896841" cy="646256"/>
          </a:xfrm>
        </p:spPr>
        <p:txBody>
          <a:bodyPr>
            <a:normAutofit fontScale="90000"/>
          </a:bodyPr>
          <a:lstStyle/>
          <a:p>
            <a:r>
              <a:rPr lang="en-US" dirty="0" err="1" smtClean="0"/>
              <a:t>Variational</a:t>
            </a:r>
            <a:r>
              <a:rPr lang="en-US" dirty="0" smtClean="0"/>
              <a:t> </a:t>
            </a:r>
            <a:r>
              <a:rPr lang="en-US" dirty="0" err="1" smtClean="0"/>
              <a:t>Autoencoders</a:t>
            </a:r>
            <a:endParaRPr lang="en-US" dirty="0"/>
          </a:p>
        </p:txBody>
      </p:sp>
      <p:pic>
        <p:nvPicPr>
          <p:cNvPr id="9" name="Picture 8"/>
          <p:cNvPicPr>
            <a:picLocks noChangeAspect="1"/>
          </p:cNvPicPr>
          <p:nvPr/>
        </p:nvPicPr>
        <p:blipFill>
          <a:blip r:embed="rId2" cstate="print"/>
          <a:stretch>
            <a:fillRect/>
          </a:stretch>
        </p:blipFill>
        <p:spPr>
          <a:xfrm>
            <a:off x="1427019" y="595745"/>
            <a:ext cx="5541818" cy="6262255"/>
          </a:xfrm>
          <a:prstGeom prst="rect">
            <a:avLst/>
          </a:prstGeom>
        </p:spPr>
      </p:pic>
    </p:spTree>
    <p:extLst>
      <p:ext uri="{BB962C8B-B14F-4D97-AF65-F5344CB8AC3E}">
        <p14:creationId xmlns:p14="http://schemas.microsoft.com/office/powerpoint/2010/main" xmlns="" val="12594856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219200"/>
            <a:ext cx="9144000" cy="3671887"/>
          </a:xfrm>
          <a:prstGeom prst="rect">
            <a:avLst/>
          </a:prstGeom>
        </p:spPr>
      </p:pic>
    </p:spTree>
    <p:extLst>
      <p:ext uri="{BB962C8B-B14F-4D97-AF65-F5344CB8AC3E}">
        <p14:creationId xmlns:p14="http://schemas.microsoft.com/office/powerpoint/2010/main" xmlns="" val="1413503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599209"/>
            <a:ext cx="9144000" cy="3276600"/>
          </a:xfrm>
          <a:prstGeom prst="rect">
            <a:avLst/>
          </a:prstGeom>
        </p:spPr>
      </p:pic>
    </p:spTree>
    <p:extLst>
      <p:ext uri="{BB962C8B-B14F-4D97-AF65-F5344CB8AC3E}">
        <p14:creationId xmlns:p14="http://schemas.microsoft.com/office/powerpoint/2010/main" xmlns="" val="4185964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 y="889844"/>
            <a:ext cx="9144000" cy="1754326"/>
          </a:xfrm>
          <a:prstGeom prst="rect">
            <a:avLst/>
          </a:prstGeom>
        </p:spPr>
        <p:txBody>
          <a:bodyPr wrap="square">
            <a:spAutoFit/>
          </a:bodyPr>
          <a:lstStyle/>
          <a:p>
            <a:r>
              <a:rPr lang="en-US" dirty="0">
                <a:solidFill>
                  <a:srgbClr val="313B3F"/>
                </a:solidFill>
                <a:latin typeface="Georgia" panose="02040502050405020303" pitchFamily="18" charset="0"/>
              </a:rPr>
              <a:t>Rather than directly outputting values for the latent state as we would in a standard </a:t>
            </a:r>
            <a:r>
              <a:rPr lang="en-US" dirty="0" err="1">
                <a:solidFill>
                  <a:srgbClr val="313B3F"/>
                </a:solidFill>
                <a:latin typeface="Georgia" panose="02040502050405020303" pitchFamily="18" charset="0"/>
              </a:rPr>
              <a:t>autoencoder</a:t>
            </a:r>
            <a:r>
              <a:rPr lang="en-US" dirty="0">
                <a:solidFill>
                  <a:srgbClr val="313B3F"/>
                </a:solidFill>
                <a:latin typeface="Georgia" panose="02040502050405020303" pitchFamily="18" charset="0"/>
              </a:rPr>
              <a:t>, the encoder model of </a:t>
            </a:r>
            <a:r>
              <a:rPr lang="en-US" dirty="0">
                <a:solidFill>
                  <a:srgbClr val="FF0000"/>
                </a:solidFill>
                <a:latin typeface="Georgia" panose="02040502050405020303" pitchFamily="18" charset="0"/>
              </a:rPr>
              <a:t>a VAE will output parameters describing a distribution for each dimension in the latent space. </a:t>
            </a:r>
            <a:endParaRPr lang="en-US" dirty="0" smtClean="0">
              <a:solidFill>
                <a:srgbClr val="FF0000"/>
              </a:solidFill>
              <a:latin typeface="Georgia" panose="02040502050405020303" pitchFamily="18" charset="0"/>
            </a:endParaRPr>
          </a:p>
          <a:p>
            <a:endParaRPr lang="en-US" dirty="0">
              <a:solidFill>
                <a:srgbClr val="313B3F"/>
              </a:solidFill>
              <a:latin typeface="Georgia" panose="02040502050405020303" pitchFamily="18" charset="0"/>
            </a:endParaRPr>
          </a:p>
          <a:p>
            <a:r>
              <a:rPr lang="en-US" dirty="0" smtClean="0">
                <a:solidFill>
                  <a:srgbClr val="FF0000"/>
                </a:solidFill>
                <a:latin typeface="Georgia" panose="02040502050405020303" pitchFamily="18" charset="0"/>
              </a:rPr>
              <a:t>Since </a:t>
            </a:r>
            <a:r>
              <a:rPr lang="en-US" dirty="0">
                <a:solidFill>
                  <a:srgbClr val="FF0000"/>
                </a:solidFill>
                <a:latin typeface="Georgia" panose="02040502050405020303" pitchFamily="18" charset="0"/>
              </a:rPr>
              <a:t>we're assuming that our prior follows a normal distribution, we'll output </a:t>
            </a:r>
            <a:r>
              <a:rPr lang="en-US" i="1" dirty="0">
                <a:solidFill>
                  <a:srgbClr val="FF0000"/>
                </a:solidFill>
                <a:latin typeface="Georgia" panose="02040502050405020303" pitchFamily="18" charset="0"/>
              </a:rPr>
              <a:t>two</a:t>
            </a:r>
            <a:r>
              <a:rPr lang="en-US" dirty="0">
                <a:solidFill>
                  <a:srgbClr val="FF0000"/>
                </a:solidFill>
                <a:latin typeface="Georgia" panose="02040502050405020303" pitchFamily="18" charset="0"/>
              </a:rPr>
              <a:t> vectors describing the mean and variance of the latent state distributions. </a:t>
            </a:r>
            <a:endParaRPr lang="en-US" dirty="0">
              <a:solidFill>
                <a:srgbClr val="313B3F"/>
              </a:solidFill>
              <a:latin typeface="Georgia" panose="02040502050405020303" pitchFamily="18" charset="0"/>
            </a:endParaRPr>
          </a:p>
        </p:txBody>
      </p:sp>
      <p:pic>
        <p:nvPicPr>
          <p:cNvPr id="4098" name="Picture 2" descr="Screen-Shot-2018-03-18-at-12.24.19-AM"/>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2810425"/>
            <a:ext cx="9143999" cy="38195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70243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10836" y="1305342"/>
            <a:ext cx="9033164" cy="3139321"/>
          </a:xfrm>
          <a:prstGeom prst="rect">
            <a:avLst/>
          </a:prstGeom>
        </p:spPr>
        <p:txBody>
          <a:bodyPr wrap="square">
            <a:spAutoFit/>
          </a:bodyPr>
          <a:lstStyle/>
          <a:p>
            <a:r>
              <a:rPr lang="en-IN" dirty="0"/>
              <a:t>The main benefit of a </a:t>
            </a:r>
            <a:r>
              <a:rPr lang="en-IN" dirty="0" err="1"/>
              <a:t>variational</a:t>
            </a:r>
            <a:r>
              <a:rPr lang="en-IN" dirty="0"/>
              <a:t> </a:t>
            </a:r>
            <a:r>
              <a:rPr lang="en-IN" dirty="0" err="1"/>
              <a:t>autoencoder</a:t>
            </a:r>
            <a:r>
              <a:rPr lang="en-IN" dirty="0"/>
              <a:t> is that we're capable of learning smooth latent state representations of the input data. </a:t>
            </a:r>
            <a:endParaRPr lang="en-IN" dirty="0" smtClean="0"/>
          </a:p>
          <a:p>
            <a:endParaRPr lang="en-IN" dirty="0"/>
          </a:p>
          <a:p>
            <a:r>
              <a:rPr lang="en-IN" dirty="0" smtClean="0"/>
              <a:t>For </a:t>
            </a:r>
            <a:r>
              <a:rPr lang="en-IN" dirty="0"/>
              <a:t>standard </a:t>
            </a:r>
            <a:r>
              <a:rPr lang="en-IN" dirty="0" err="1"/>
              <a:t>autoencoders</a:t>
            </a:r>
            <a:r>
              <a:rPr lang="en-IN" dirty="0"/>
              <a:t>, we simply need to learn an encoding which allows us to reproduce the input. As you can see in the left-most figure, focusing only on reconstruction loss does allow us to separate out the classes (in this case, MNIST digits) which should allow our decoder model the ability to reproduce the original handwritten digit, but there's an uneven distribution of data within the latent space</a:t>
            </a:r>
            <a:r>
              <a:rPr lang="en-IN" dirty="0" smtClean="0"/>
              <a:t>.</a:t>
            </a:r>
          </a:p>
          <a:p>
            <a:endParaRPr lang="en-IN" dirty="0"/>
          </a:p>
          <a:p>
            <a:r>
              <a:rPr lang="en-IN" dirty="0" smtClean="0"/>
              <a:t> </a:t>
            </a:r>
            <a:r>
              <a:rPr lang="en-IN" dirty="0"/>
              <a:t>In other words, there are areas in latent space which don't represent any of our observed data.</a:t>
            </a:r>
          </a:p>
        </p:txBody>
      </p:sp>
    </p:spTree>
    <p:extLst>
      <p:ext uri="{BB962C8B-B14F-4D97-AF65-F5344CB8AC3E}">
        <p14:creationId xmlns:p14="http://schemas.microsoft.com/office/powerpoint/2010/main" xmlns="" val="24381461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 y="789708"/>
            <a:ext cx="9144000" cy="5209309"/>
          </a:xfrm>
          <a:prstGeom prst="rect">
            <a:avLst/>
          </a:prstGeom>
        </p:spPr>
      </p:pic>
    </p:spTree>
    <p:extLst>
      <p:ext uri="{BB962C8B-B14F-4D97-AF65-F5344CB8AC3E}">
        <p14:creationId xmlns:p14="http://schemas.microsoft.com/office/powerpoint/2010/main" xmlns="" val="550997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10836" y="318655"/>
            <a:ext cx="9033164" cy="5805054"/>
          </a:xfrm>
          <a:prstGeom prst="rect">
            <a:avLst/>
          </a:prstGeom>
        </p:spPr>
      </p:pic>
    </p:spTree>
    <p:extLst>
      <p:ext uri="{BB962C8B-B14F-4D97-AF65-F5344CB8AC3E}">
        <p14:creationId xmlns:p14="http://schemas.microsoft.com/office/powerpoint/2010/main" xmlns="" val="1277061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299730"/>
            <a:ext cx="9144000" cy="4519180"/>
          </a:xfrm>
          <a:prstGeom prst="rect">
            <a:avLst/>
          </a:prstGeom>
        </p:spPr>
      </p:pic>
    </p:spTree>
    <p:extLst>
      <p:ext uri="{BB962C8B-B14F-4D97-AF65-F5344CB8AC3E}">
        <p14:creationId xmlns:p14="http://schemas.microsoft.com/office/powerpoint/2010/main" xmlns="" val="4252767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429491"/>
            <a:ext cx="8880764" cy="4793673"/>
          </a:xfrm>
          <a:prstGeom prst="rect">
            <a:avLst/>
          </a:prstGeom>
        </p:spPr>
      </p:pic>
    </p:spTree>
    <p:extLst>
      <p:ext uri="{BB962C8B-B14F-4D97-AF65-F5344CB8AC3E}">
        <p14:creationId xmlns:p14="http://schemas.microsoft.com/office/powerpoint/2010/main" xmlns="" val="27487580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93964" y="762001"/>
            <a:ext cx="8950036" cy="5403272"/>
          </a:xfrm>
          <a:prstGeom prst="rect">
            <a:avLst/>
          </a:prstGeom>
        </p:spPr>
      </p:pic>
    </p:spTree>
    <p:extLst>
      <p:ext uri="{BB962C8B-B14F-4D97-AF65-F5344CB8AC3E}">
        <p14:creationId xmlns:p14="http://schemas.microsoft.com/office/powerpoint/2010/main" xmlns="" val="8712137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288473"/>
            <a:ext cx="9143999" cy="4821382"/>
          </a:xfrm>
          <a:prstGeom prst="rect">
            <a:avLst/>
          </a:prstGeom>
        </p:spPr>
      </p:pic>
    </p:spTree>
    <p:extLst>
      <p:ext uri="{BB962C8B-B14F-4D97-AF65-F5344CB8AC3E}">
        <p14:creationId xmlns:p14="http://schemas.microsoft.com/office/powerpoint/2010/main" xmlns="" val="3437684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745E3F-4179-6448-AA78-9B4499A5738C}"/>
              </a:ext>
            </a:extLst>
          </p:cNvPr>
          <p:cNvSpPr>
            <a:spLocks noGrp="1"/>
          </p:cNvSpPr>
          <p:nvPr>
            <p:ph type="title"/>
          </p:nvPr>
        </p:nvSpPr>
        <p:spPr>
          <a:xfrm>
            <a:off x="337704" y="46472"/>
            <a:ext cx="5896841" cy="646256"/>
          </a:xfrm>
        </p:spPr>
        <p:txBody>
          <a:bodyPr>
            <a:normAutofit fontScale="90000"/>
          </a:bodyPr>
          <a:lstStyle/>
          <a:p>
            <a:r>
              <a:rPr lang="en-US" dirty="0" err="1" smtClean="0"/>
              <a:t>Variational</a:t>
            </a:r>
            <a:r>
              <a:rPr lang="en-US" dirty="0" smtClean="0"/>
              <a:t> </a:t>
            </a:r>
            <a:r>
              <a:rPr lang="en-US" dirty="0" err="1" smtClean="0"/>
              <a:t>Autoencoders</a:t>
            </a:r>
            <a:endParaRPr lang="en-US" dirty="0"/>
          </a:p>
        </p:txBody>
      </p:sp>
      <p:pic>
        <p:nvPicPr>
          <p:cNvPr id="9" name="Picture 8"/>
          <p:cNvPicPr>
            <a:picLocks noChangeAspect="1"/>
          </p:cNvPicPr>
          <p:nvPr/>
        </p:nvPicPr>
        <p:blipFill>
          <a:blip r:embed="rId2" cstate="print"/>
          <a:stretch>
            <a:fillRect/>
          </a:stretch>
        </p:blipFill>
        <p:spPr>
          <a:xfrm>
            <a:off x="143740" y="692728"/>
            <a:ext cx="5231824" cy="5929745"/>
          </a:xfrm>
          <a:prstGeom prst="rect">
            <a:avLst/>
          </a:prstGeom>
        </p:spPr>
      </p:pic>
      <p:sp>
        <p:nvSpPr>
          <p:cNvPr id="3" name="Rectangle 2"/>
          <p:cNvSpPr/>
          <p:nvPr/>
        </p:nvSpPr>
        <p:spPr>
          <a:xfrm>
            <a:off x="5153890" y="2274838"/>
            <a:ext cx="3990110" cy="2862322"/>
          </a:xfrm>
          <a:prstGeom prst="rect">
            <a:avLst/>
          </a:prstGeom>
        </p:spPr>
        <p:txBody>
          <a:bodyPr wrap="square">
            <a:spAutoFit/>
          </a:bodyPr>
          <a:lstStyle/>
          <a:p>
            <a:r>
              <a:rPr lang="en-US" dirty="0">
                <a:solidFill>
                  <a:srgbClr val="151A2D"/>
                </a:solidFill>
                <a:latin typeface="Open Sans"/>
              </a:rPr>
              <a:t>The architecture of the VAE actually closely resembles that of the </a:t>
            </a:r>
            <a:r>
              <a:rPr lang="en-US" dirty="0" err="1">
                <a:solidFill>
                  <a:srgbClr val="151A2D"/>
                </a:solidFill>
                <a:latin typeface="Open Sans"/>
              </a:rPr>
              <a:t>Autoencoder</a:t>
            </a:r>
            <a:r>
              <a:rPr lang="en-US" dirty="0">
                <a:solidFill>
                  <a:srgbClr val="151A2D"/>
                </a:solidFill>
                <a:latin typeface="Open Sans"/>
              </a:rPr>
              <a:t>, with the main difference being that the </a:t>
            </a:r>
            <a:r>
              <a:rPr lang="en-US" b="1" dirty="0">
                <a:solidFill>
                  <a:srgbClr val="151A2D"/>
                </a:solidFill>
                <a:latin typeface="Open Sans"/>
              </a:rPr>
              <a:t>input is encoded into two vectors</a:t>
            </a:r>
            <a:r>
              <a:rPr lang="en-US" dirty="0">
                <a:solidFill>
                  <a:srgbClr val="151A2D"/>
                </a:solidFill>
                <a:latin typeface="Open Sans"/>
              </a:rPr>
              <a:t>, rather than one. These two vectors are used to define a </a:t>
            </a:r>
            <a:r>
              <a:rPr lang="en-US" b="1" dirty="0">
                <a:solidFill>
                  <a:srgbClr val="FF0000"/>
                </a:solidFill>
                <a:latin typeface="Open Sans"/>
              </a:rPr>
              <a:t>normal distribution</a:t>
            </a:r>
            <a:r>
              <a:rPr lang="en-US" dirty="0">
                <a:solidFill>
                  <a:srgbClr val="151A2D"/>
                </a:solidFill>
                <a:latin typeface="Open Sans"/>
              </a:rPr>
              <a:t>, where the latent representation of the input is then drawn from.</a:t>
            </a:r>
            <a:endParaRPr lang="en-IN" dirty="0"/>
          </a:p>
        </p:txBody>
      </p:sp>
    </p:spTree>
    <p:extLst>
      <p:ext uri="{BB962C8B-B14F-4D97-AF65-F5344CB8AC3E}">
        <p14:creationId xmlns:p14="http://schemas.microsoft.com/office/powerpoint/2010/main" xmlns="" val="20841116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 y="1468582"/>
            <a:ext cx="9143999" cy="4433455"/>
          </a:xfrm>
          <a:prstGeom prst="rect">
            <a:avLst/>
          </a:prstGeom>
        </p:spPr>
      </p:pic>
    </p:spTree>
    <p:extLst>
      <p:ext uri="{BB962C8B-B14F-4D97-AF65-F5344CB8AC3E}">
        <p14:creationId xmlns:p14="http://schemas.microsoft.com/office/powerpoint/2010/main" xmlns="" val="3055686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5708073"/>
          </a:xfrm>
          <a:prstGeom prst="rect">
            <a:avLst/>
          </a:prstGeom>
        </p:spPr>
      </p:pic>
      <p:sp>
        <p:nvSpPr>
          <p:cNvPr id="3" name="Rectangle 2"/>
          <p:cNvSpPr/>
          <p:nvPr/>
        </p:nvSpPr>
        <p:spPr>
          <a:xfrm>
            <a:off x="0" y="5724806"/>
            <a:ext cx="9144000" cy="369332"/>
          </a:xfrm>
          <a:prstGeom prst="rect">
            <a:avLst/>
          </a:prstGeom>
        </p:spPr>
        <p:txBody>
          <a:bodyPr wrap="square">
            <a:spAutoFit/>
          </a:bodyPr>
          <a:lstStyle/>
          <a:p>
            <a:r>
              <a:rPr lang="en-US" dirty="0" smtClean="0">
                <a:solidFill>
                  <a:srgbClr val="313B3F"/>
                </a:solidFill>
                <a:latin typeface="Georgia" panose="02040502050405020303" pitchFamily="18" charset="0"/>
              </a:rPr>
              <a:t>AE : 1. Deterministic 2. Strict Reconstruction 3. Weights are fixed and not changing.</a:t>
            </a:r>
            <a:endParaRPr lang="en-US" dirty="0">
              <a:solidFill>
                <a:srgbClr val="FF0000"/>
              </a:solidFill>
              <a:latin typeface="Georgia" panose="02040502050405020303" pitchFamily="18" charset="0"/>
            </a:endParaRPr>
          </a:p>
        </p:txBody>
      </p:sp>
      <p:sp>
        <p:nvSpPr>
          <p:cNvPr id="4" name="Rectangle 3"/>
          <p:cNvSpPr/>
          <p:nvPr/>
        </p:nvSpPr>
        <p:spPr>
          <a:xfrm>
            <a:off x="0" y="6150573"/>
            <a:ext cx="9144000" cy="369332"/>
          </a:xfrm>
          <a:prstGeom prst="rect">
            <a:avLst/>
          </a:prstGeom>
        </p:spPr>
        <p:txBody>
          <a:bodyPr wrap="square">
            <a:spAutoFit/>
          </a:bodyPr>
          <a:lstStyle/>
          <a:p>
            <a:r>
              <a:rPr lang="en-US" dirty="0" smtClean="0">
                <a:solidFill>
                  <a:srgbClr val="313B3F"/>
                </a:solidFill>
                <a:latin typeface="Georgia" panose="02040502050405020303" pitchFamily="18" charset="0"/>
              </a:rPr>
              <a:t>VAE : 1. Randomness 2. Variations 3. Not strict reconstruction 4. New images</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930171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091478"/>
            <a:ext cx="9144000" cy="4547322"/>
          </a:xfrm>
          <a:prstGeom prst="rect">
            <a:avLst/>
          </a:prstGeom>
        </p:spPr>
      </p:pic>
    </p:spTree>
    <p:extLst>
      <p:ext uri="{BB962C8B-B14F-4D97-AF65-F5344CB8AC3E}">
        <p14:creationId xmlns:p14="http://schemas.microsoft.com/office/powerpoint/2010/main" xmlns="" val="16084438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988002"/>
            <a:ext cx="9240981" cy="4553816"/>
          </a:xfrm>
          <a:prstGeom prst="rect">
            <a:avLst/>
          </a:prstGeom>
        </p:spPr>
      </p:pic>
      <p:sp>
        <p:nvSpPr>
          <p:cNvPr id="3" name="Rectangle 2"/>
          <p:cNvSpPr/>
          <p:nvPr/>
        </p:nvSpPr>
        <p:spPr>
          <a:xfrm>
            <a:off x="0" y="6150573"/>
            <a:ext cx="9144000" cy="369332"/>
          </a:xfrm>
          <a:prstGeom prst="rect">
            <a:avLst/>
          </a:prstGeom>
        </p:spPr>
        <p:txBody>
          <a:bodyPr wrap="square">
            <a:spAutoFit/>
          </a:bodyPr>
          <a:lstStyle/>
          <a:p>
            <a:r>
              <a:rPr lang="en-US" dirty="0" smtClean="0">
                <a:solidFill>
                  <a:srgbClr val="313B3F"/>
                </a:solidFill>
                <a:latin typeface="Georgia" panose="02040502050405020303" pitchFamily="18" charset="0"/>
              </a:rPr>
              <a:t>VAE : It became probabilistic</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37040325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96981" y="326014"/>
            <a:ext cx="9240981" cy="4509222"/>
          </a:xfrm>
          <a:prstGeom prst="rect">
            <a:avLst/>
          </a:prstGeom>
        </p:spPr>
      </p:pic>
      <p:sp>
        <p:nvSpPr>
          <p:cNvPr id="3" name="Rectangle 2"/>
          <p:cNvSpPr/>
          <p:nvPr/>
        </p:nvSpPr>
        <p:spPr>
          <a:xfrm>
            <a:off x="0" y="5499410"/>
            <a:ext cx="9144000" cy="646331"/>
          </a:xfrm>
          <a:prstGeom prst="rect">
            <a:avLst/>
          </a:prstGeom>
        </p:spPr>
        <p:txBody>
          <a:bodyPr wrap="square">
            <a:spAutoFit/>
          </a:bodyPr>
          <a:lstStyle/>
          <a:p>
            <a:r>
              <a:rPr lang="en-US" dirty="0" smtClean="0">
                <a:solidFill>
                  <a:srgbClr val="313B3F"/>
                </a:solidFill>
                <a:latin typeface="Georgia" panose="02040502050405020303" pitchFamily="18" charset="0"/>
              </a:rPr>
              <a:t>VAE : Loss is the core element to train any neural network.</a:t>
            </a:r>
          </a:p>
          <a:p>
            <a:r>
              <a:rPr lang="en-US" dirty="0" smtClean="0">
                <a:solidFill>
                  <a:srgbClr val="313B3F"/>
                </a:solidFill>
                <a:latin typeface="Georgia" panose="02040502050405020303" pitchFamily="18" charset="0"/>
              </a:rPr>
              <a:t>Reconstruction loss: Difference between input data and generated or reconstructed  data</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15839791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634278"/>
            <a:ext cx="9144000" cy="4935249"/>
          </a:xfrm>
          <a:prstGeom prst="rect">
            <a:avLst/>
          </a:prstGeom>
        </p:spPr>
      </p:pic>
    </p:spTree>
    <p:extLst>
      <p:ext uri="{BB962C8B-B14F-4D97-AF65-F5344CB8AC3E}">
        <p14:creationId xmlns:p14="http://schemas.microsoft.com/office/powerpoint/2010/main" xmlns="" val="3836087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24691" y="1385456"/>
            <a:ext cx="9019309" cy="3715182"/>
          </a:xfrm>
          <a:prstGeom prst="rect">
            <a:avLst/>
          </a:prstGeom>
        </p:spPr>
      </p:pic>
    </p:spTree>
    <p:extLst>
      <p:ext uri="{BB962C8B-B14F-4D97-AF65-F5344CB8AC3E}">
        <p14:creationId xmlns:p14="http://schemas.microsoft.com/office/powerpoint/2010/main" xmlns="" val="28469523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219200"/>
            <a:ext cx="8943975" cy="3842471"/>
          </a:xfrm>
          <a:prstGeom prst="rect">
            <a:avLst/>
          </a:prstGeom>
        </p:spPr>
      </p:pic>
    </p:spTree>
    <p:extLst>
      <p:ext uri="{BB962C8B-B14F-4D97-AF65-F5344CB8AC3E}">
        <p14:creationId xmlns:p14="http://schemas.microsoft.com/office/powerpoint/2010/main" xmlns="" val="6536182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0" y="681037"/>
            <a:ext cx="9144000" cy="4154199"/>
          </a:xfrm>
          <a:prstGeom prst="rect">
            <a:avLst/>
          </a:prstGeom>
        </p:spPr>
      </p:pic>
      <p:sp>
        <p:nvSpPr>
          <p:cNvPr id="4" name="Rectangle 3"/>
          <p:cNvSpPr/>
          <p:nvPr/>
        </p:nvSpPr>
        <p:spPr>
          <a:xfrm>
            <a:off x="0" y="5499410"/>
            <a:ext cx="9144000" cy="923330"/>
          </a:xfrm>
          <a:prstGeom prst="rect">
            <a:avLst/>
          </a:prstGeom>
        </p:spPr>
        <p:txBody>
          <a:bodyPr wrap="square">
            <a:spAutoFit/>
          </a:bodyPr>
          <a:lstStyle/>
          <a:p>
            <a:r>
              <a:rPr lang="en-US" dirty="0" smtClean="0">
                <a:solidFill>
                  <a:srgbClr val="313B3F"/>
                </a:solidFill>
                <a:latin typeface="Georgia" panose="02040502050405020303" pitchFamily="18" charset="0"/>
              </a:rPr>
              <a:t>VAE : Prior: Fix a prior on latent distribution. A initial guess on how the latent space may look like. This makes the network to enforce to follow the prior distribution. = P(z).</a:t>
            </a:r>
          </a:p>
          <a:p>
            <a:r>
              <a:rPr lang="en-US" dirty="0" smtClean="0">
                <a:solidFill>
                  <a:srgbClr val="313B3F"/>
                </a:solidFill>
                <a:latin typeface="Georgia" panose="02040502050405020303" pitchFamily="18" charset="0"/>
              </a:rPr>
              <a:t>2. The latent variables must adopt a probability distribution similar to prior..</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5536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80109" y="446376"/>
            <a:ext cx="8783781" cy="4333443"/>
          </a:xfrm>
          <a:prstGeom prst="rect">
            <a:avLst/>
          </a:prstGeom>
        </p:spPr>
      </p:pic>
      <p:sp>
        <p:nvSpPr>
          <p:cNvPr id="3" name="Rectangle 2"/>
          <p:cNvSpPr/>
          <p:nvPr/>
        </p:nvSpPr>
        <p:spPr>
          <a:xfrm>
            <a:off x="0" y="5499410"/>
            <a:ext cx="9144000" cy="646331"/>
          </a:xfrm>
          <a:prstGeom prst="rect">
            <a:avLst/>
          </a:prstGeom>
        </p:spPr>
        <p:txBody>
          <a:bodyPr wrap="square">
            <a:spAutoFit/>
          </a:bodyPr>
          <a:lstStyle/>
          <a:p>
            <a:r>
              <a:rPr lang="en-US" dirty="0" smtClean="0">
                <a:solidFill>
                  <a:srgbClr val="313B3F"/>
                </a:solidFill>
                <a:latin typeface="Georgia" panose="02040502050405020303" pitchFamily="18" charset="0"/>
              </a:rPr>
              <a:t>VAE : Smooth center space and not much deviation from center. Helps to find out when network memorizes.</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97200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745E3F-4179-6448-AA78-9B4499A5738C}"/>
              </a:ext>
            </a:extLst>
          </p:cNvPr>
          <p:cNvSpPr>
            <a:spLocks noGrp="1"/>
          </p:cNvSpPr>
          <p:nvPr>
            <p:ph type="title"/>
          </p:nvPr>
        </p:nvSpPr>
        <p:spPr>
          <a:xfrm>
            <a:off x="73167" y="32617"/>
            <a:ext cx="5896841" cy="646256"/>
          </a:xfrm>
        </p:spPr>
        <p:txBody>
          <a:bodyPr>
            <a:normAutofit fontScale="90000"/>
          </a:bodyPr>
          <a:lstStyle/>
          <a:p>
            <a:r>
              <a:rPr lang="en-US" dirty="0" err="1" smtClean="0"/>
              <a:t>Variational</a:t>
            </a:r>
            <a:r>
              <a:rPr lang="en-US" dirty="0" smtClean="0"/>
              <a:t> </a:t>
            </a:r>
            <a:r>
              <a:rPr lang="en-US" dirty="0" err="1" smtClean="0"/>
              <a:t>Autoencoders</a:t>
            </a:r>
            <a:endParaRPr lang="en-US" dirty="0"/>
          </a:p>
        </p:txBody>
      </p:sp>
      <p:pic>
        <p:nvPicPr>
          <p:cNvPr id="7" name="Picture 6"/>
          <p:cNvPicPr>
            <a:picLocks noChangeAspect="1"/>
          </p:cNvPicPr>
          <p:nvPr/>
        </p:nvPicPr>
        <p:blipFill>
          <a:blip r:embed="rId2" cstate="print"/>
          <a:stretch>
            <a:fillRect/>
          </a:stretch>
        </p:blipFill>
        <p:spPr>
          <a:xfrm>
            <a:off x="42862" y="678873"/>
            <a:ext cx="9058275" cy="2668299"/>
          </a:xfrm>
          <a:prstGeom prst="rect">
            <a:avLst/>
          </a:prstGeom>
        </p:spPr>
      </p:pic>
      <p:sp>
        <p:nvSpPr>
          <p:cNvPr id="13" name="Rectangle 12"/>
          <p:cNvSpPr/>
          <p:nvPr/>
        </p:nvSpPr>
        <p:spPr>
          <a:xfrm>
            <a:off x="116030" y="3347172"/>
            <a:ext cx="9027970" cy="3477875"/>
          </a:xfrm>
          <a:prstGeom prst="rect">
            <a:avLst/>
          </a:prstGeom>
        </p:spPr>
        <p:txBody>
          <a:bodyPr wrap="square">
            <a:spAutoFit/>
          </a:bodyPr>
          <a:lstStyle/>
          <a:p>
            <a:pPr marL="342900" indent="-342900">
              <a:buFont typeface="Arial" panose="020B0604020202020204" pitchFamily="34" charset="0"/>
              <a:buChar char="•"/>
            </a:pPr>
            <a:r>
              <a:rPr lang="en-IN" sz="2000" dirty="0"/>
              <a:t>In the example above, we've described the input image in terms of its latent attributes using a single value to describe each attribute. </a:t>
            </a:r>
            <a:endParaRPr lang="en-IN" sz="2000" dirty="0" smtClean="0"/>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r>
              <a:rPr lang="en-IN" sz="2000" dirty="0" smtClean="0"/>
              <a:t>However</a:t>
            </a:r>
            <a:r>
              <a:rPr lang="en-IN" sz="2000" dirty="0"/>
              <a:t>, we may prefer to represent each latent attribute as a range of possible values. </a:t>
            </a:r>
            <a:endParaRPr lang="en-IN" sz="2000" dirty="0" smtClean="0"/>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smtClean="0"/>
              <a:t>For </a:t>
            </a:r>
            <a:r>
              <a:rPr lang="en-IN" sz="2000" dirty="0"/>
              <a:t>instance, what single value would you assign for the smile attribute if you feed in a photo of the Mona Lisa? </a:t>
            </a:r>
            <a:endParaRPr lang="en-IN" sz="2000" dirty="0" smtClean="0"/>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smtClean="0"/>
              <a:t>Using </a:t>
            </a:r>
            <a:r>
              <a:rPr lang="en-IN" sz="2000" dirty="0"/>
              <a:t>a </a:t>
            </a:r>
            <a:r>
              <a:rPr lang="en-IN" sz="2000" dirty="0" err="1"/>
              <a:t>variational</a:t>
            </a:r>
            <a:r>
              <a:rPr lang="en-IN" sz="2000" dirty="0"/>
              <a:t> </a:t>
            </a:r>
            <a:r>
              <a:rPr lang="en-IN" sz="2000" dirty="0" err="1"/>
              <a:t>autoencoder</a:t>
            </a:r>
            <a:r>
              <a:rPr lang="en-IN" sz="2000" dirty="0"/>
              <a:t>, we can describe latent attributes in probabilistic terms.</a:t>
            </a:r>
          </a:p>
        </p:txBody>
      </p:sp>
    </p:spTree>
    <p:extLst>
      <p:ext uri="{BB962C8B-B14F-4D97-AF65-F5344CB8AC3E}">
        <p14:creationId xmlns:p14="http://schemas.microsoft.com/office/powerpoint/2010/main" xmlns="" val="20439560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552017"/>
            <a:ext cx="9144000" cy="4435620"/>
          </a:xfrm>
          <a:prstGeom prst="rect">
            <a:avLst/>
          </a:prstGeom>
        </p:spPr>
      </p:pic>
    </p:spTree>
    <p:extLst>
      <p:ext uri="{BB962C8B-B14F-4D97-AF65-F5344CB8AC3E}">
        <p14:creationId xmlns:p14="http://schemas.microsoft.com/office/powerpoint/2010/main" xmlns="" val="3091622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52400" y="568037"/>
            <a:ext cx="8880764" cy="4334307"/>
          </a:xfrm>
          <a:prstGeom prst="rect">
            <a:avLst/>
          </a:prstGeom>
        </p:spPr>
      </p:pic>
    </p:spTree>
    <p:extLst>
      <p:ext uri="{BB962C8B-B14F-4D97-AF65-F5344CB8AC3E}">
        <p14:creationId xmlns:p14="http://schemas.microsoft.com/office/powerpoint/2010/main" xmlns="" val="4166604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066800"/>
            <a:ext cx="9144000" cy="4029075"/>
          </a:xfrm>
          <a:prstGeom prst="rect">
            <a:avLst/>
          </a:prstGeom>
        </p:spPr>
      </p:pic>
    </p:spTree>
    <p:extLst>
      <p:ext uri="{BB962C8B-B14F-4D97-AF65-F5344CB8AC3E}">
        <p14:creationId xmlns:p14="http://schemas.microsoft.com/office/powerpoint/2010/main" xmlns="" val="34011811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52399" y="886691"/>
            <a:ext cx="8853055" cy="4228234"/>
          </a:xfrm>
          <a:prstGeom prst="rect">
            <a:avLst/>
          </a:prstGeom>
        </p:spPr>
      </p:pic>
    </p:spTree>
    <p:extLst>
      <p:ext uri="{BB962C8B-B14F-4D97-AF65-F5344CB8AC3E}">
        <p14:creationId xmlns:p14="http://schemas.microsoft.com/office/powerpoint/2010/main" xmlns="" val="2855847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66256" y="900545"/>
            <a:ext cx="8977744" cy="4228667"/>
          </a:xfrm>
          <a:prstGeom prst="rect">
            <a:avLst/>
          </a:prstGeom>
        </p:spPr>
      </p:pic>
    </p:spTree>
    <p:extLst>
      <p:ext uri="{BB962C8B-B14F-4D97-AF65-F5344CB8AC3E}">
        <p14:creationId xmlns:p14="http://schemas.microsoft.com/office/powerpoint/2010/main" xmlns="" val="18488583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24691" y="401782"/>
            <a:ext cx="9019309" cy="3798743"/>
          </a:xfrm>
          <a:prstGeom prst="rect">
            <a:avLst/>
          </a:prstGeom>
        </p:spPr>
      </p:pic>
      <p:sp>
        <p:nvSpPr>
          <p:cNvPr id="3" name="Rectangle 2"/>
          <p:cNvSpPr/>
          <p:nvPr/>
        </p:nvSpPr>
        <p:spPr>
          <a:xfrm>
            <a:off x="0" y="5499410"/>
            <a:ext cx="9144000" cy="646331"/>
          </a:xfrm>
          <a:prstGeom prst="rect">
            <a:avLst/>
          </a:prstGeom>
        </p:spPr>
        <p:txBody>
          <a:bodyPr wrap="square">
            <a:spAutoFit/>
          </a:bodyPr>
          <a:lstStyle/>
          <a:p>
            <a:r>
              <a:rPr lang="en-US" dirty="0" smtClean="0">
                <a:solidFill>
                  <a:srgbClr val="313B3F"/>
                </a:solidFill>
                <a:latin typeface="Georgia" panose="02040502050405020303" pitchFamily="18" charset="0"/>
              </a:rPr>
              <a:t>VAE :  Probabilistic nodes doesn’t support back propagation. We need deterministic nodes to perform BP.</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18527260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52400" y="900545"/>
            <a:ext cx="8866909" cy="4038167"/>
          </a:xfrm>
          <a:prstGeom prst="rect">
            <a:avLst/>
          </a:prstGeom>
        </p:spPr>
      </p:pic>
    </p:spTree>
    <p:extLst>
      <p:ext uri="{BB962C8B-B14F-4D97-AF65-F5344CB8AC3E}">
        <p14:creationId xmlns:p14="http://schemas.microsoft.com/office/powerpoint/2010/main" xmlns="" val="32810620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0" y="1027834"/>
            <a:ext cx="9047018" cy="4721802"/>
          </a:xfrm>
          <a:prstGeom prst="rect">
            <a:avLst/>
          </a:prstGeom>
        </p:spPr>
      </p:pic>
      <p:sp>
        <p:nvSpPr>
          <p:cNvPr id="2" name="AutoShape 2" descr="f(x)= {\frac{1}{\sigma\sqrt{2\pi}}}e^{- {\frac {1}{2}} (\frac {x-\mu}{\sigma})^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3" cstate="print"/>
          <a:stretch>
            <a:fillRect/>
          </a:stretch>
        </p:blipFill>
        <p:spPr>
          <a:xfrm>
            <a:off x="1374198" y="1943100"/>
            <a:ext cx="3486150" cy="990600"/>
          </a:xfrm>
          <a:prstGeom prst="rect">
            <a:avLst/>
          </a:prstGeom>
        </p:spPr>
      </p:pic>
    </p:spTree>
    <p:extLst>
      <p:ext uri="{BB962C8B-B14F-4D97-AF65-F5344CB8AC3E}">
        <p14:creationId xmlns:p14="http://schemas.microsoft.com/office/powerpoint/2010/main" xmlns="" val="3902502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221673" y="1052945"/>
            <a:ext cx="8922327" cy="4052455"/>
          </a:xfrm>
          <a:prstGeom prst="rect">
            <a:avLst/>
          </a:prstGeom>
        </p:spPr>
      </p:pic>
    </p:spTree>
    <p:extLst>
      <p:ext uri="{BB962C8B-B14F-4D97-AF65-F5344CB8AC3E}">
        <p14:creationId xmlns:p14="http://schemas.microsoft.com/office/powerpoint/2010/main" xmlns="" val="148159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 y="983674"/>
            <a:ext cx="9019308" cy="4078864"/>
          </a:xfrm>
          <a:prstGeom prst="rect">
            <a:avLst/>
          </a:prstGeom>
        </p:spPr>
      </p:pic>
    </p:spTree>
    <p:extLst>
      <p:ext uri="{BB962C8B-B14F-4D97-AF65-F5344CB8AC3E}">
        <p14:creationId xmlns:p14="http://schemas.microsoft.com/office/powerpoint/2010/main" xmlns="" val="2603833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4052886" y="3174859"/>
            <a:ext cx="1704975" cy="3228975"/>
          </a:xfrm>
          <a:prstGeom prst="rect">
            <a:avLst/>
          </a:prstGeom>
        </p:spPr>
      </p:pic>
      <p:pic>
        <p:nvPicPr>
          <p:cNvPr id="8" name="Picture 7"/>
          <p:cNvPicPr>
            <a:picLocks noChangeAspect="1"/>
          </p:cNvPicPr>
          <p:nvPr/>
        </p:nvPicPr>
        <p:blipFill>
          <a:blip r:embed="rId3" cstate="print"/>
          <a:stretch>
            <a:fillRect/>
          </a:stretch>
        </p:blipFill>
        <p:spPr>
          <a:xfrm>
            <a:off x="85725" y="397886"/>
            <a:ext cx="9058275" cy="2668299"/>
          </a:xfrm>
          <a:prstGeom prst="rect">
            <a:avLst/>
          </a:prstGeom>
        </p:spPr>
      </p:pic>
    </p:spTree>
    <p:extLst>
      <p:ext uri="{BB962C8B-B14F-4D97-AF65-F5344CB8AC3E}">
        <p14:creationId xmlns:p14="http://schemas.microsoft.com/office/powerpoint/2010/main" xmlns="" val="26265427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266825"/>
            <a:ext cx="8991600" cy="3831648"/>
          </a:xfrm>
          <a:prstGeom prst="rect">
            <a:avLst/>
          </a:prstGeom>
        </p:spPr>
      </p:pic>
    </p:spTree>
    <p:extLst>
      <p:ext uri="{BB962C8B-B14F-4D97-AF65-F5344CB8AC3E}">
        <p14:creationId xmlns:p14="http://schemas.microsoft.com/office/powerpoint/2010/main" xmlns="" val="232091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042987"/>
            <a:ext cx="9019308" cy="4180177"/>
          </a:xfrm>
          <a:prstGeom prst="rect">
            <a:avLst/>
          </a:prstGeom>
        </p:spPr>
      </p:pic>
    </p:spTree>
    <p:extLst>
      <p:ext uri="{BB962C8B-B14F-4D97-AF65-F5344CB8AC3E}">
        <p14:creationId xmlns:p14="http://schemas.microsoft.com/office/powerpoint/2010/main" xmlns="" val="17353240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292244"/>
            <a:ext cx="8908472" cy="4626120"/>
          </a:xfrm>
          <a:prstGeom prst="rect">
            <a:avLst/>
          </a:prstGeom>
        </p:spPr>
      </p:pic>
      <p:sp>
        <p:nvSpPr>
          <p:cNvPr id="3" name="Rectangle 2"/>
          <p:cNvSpPr/>
          <p:nvPr/>
        </p:nvSpPr>
        <p:spPr>
          <a:xfrm>
            <a:off x="0" y="5499410"/>
            <a:ext cx="9144000" cy="369332"/>
          </a:xfrm>
          <a:prstGeom prst="rect">
            <a:avLst/>
          </a:prstGeom>
        </p:spPr>
        <p:txBody>
          <a:bodyPr wrap="square">
            <a:spAutoFit/>
          </a:bodyPr>
          <a:lstStyle/>
          <a:p>
            <a:r>
              <a:rPr lang="en-US" dirty="0" smtClean="0">
                <a:solidFill>
                  <a:srgbClr val="313B3F"/>
                </a:solidFill>
                <a:latin typeface="Georgia" panose="02040502050405020303" pitchFamily="18" charset="0"/>
              </a:rPr>
              <a:t>VAE :  Disentanglement = Independent.</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36129391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38545" y="1193655"/>
            <a:ext cx="8659091" cy="3101254"/>
          </a:xfrm>
          <a:prstGeom prst="rect">
            <a:avLst/>
          </a:prstGeom>
        </p:spPr>
      </p:pic>
    </p:spTree>
    <p:extLst>
      <p:ext uri="{BB962C8B-B14F-4D97-AF65-F5344CB8AC3E}">
        <p14:creationId xmlns:p14="http://schemas.microsoft.com/office/powerpoint/2010/main" xmlns="" val="34197919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263236" y="845127"/>
            <a:ext cx="8700655" cy="4288848"/>
          </a:xfrm>
          <a:prstGeom prst="rect">
            <a:avLst/>
          </a:prstGeom>
        </p:spPr>
      </p:pic>
    </p:spTree>
    <p:extLst>
      <p:ext uri="{BB962C8B-B14F-4D97-AF65-F5344CB8AC3E}">
        <p14:creationId xmlns:p14="http://schemas.microsoft.com/office/powerpoint/2010/main" xmlns="" val="35361013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10836" y="817418"/>
            <a:ext cx="9033164" cy="4340369"/>
          </a:xfrm>
          <a:prstGeom prst="rect">
            <a:avLst/>
          </a:prstGeom>
        </p:spPr>
      </p:pic>
    </p:spTree>
    <p:extLst>
      <p:ext uri="{BB962C8B-B14F-4D97-AF65-F5344CB8AC3E}">
        <p14:creationId xmlns:p14="http://schemas.microsoft.com/office/powerpoint/2010/main" xmlns="" val="23574185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156855"/>
            <a:ext cx="9144000" cy="4398818"/>
          </a:xfrm>
          <a:prstGeom prst="rect">
            <a:avLst/>
          </a:prstGeom>
        </p:spPr>
      </p:pic>
    </p:spTree>
    <p:extLst>
      <p:ext uri="{BB962C8B-B14F-4D97-AF65-F5344CB8AC3E}">
        <p14:creationId xmlns:p14="http://schemas.microsoft.com/office/powerpoint/2010/main" xmlns="" val="3661708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665018"/>
            <a:ext cx="9144000" cy="4492769"/>
          </a:xfrm>
          <a:prstGeom prst="rect">
            <a:avLst/>
          </a:prstGeom>
        </p:spPr>
      </p:pic>
      <p:sp>
        <p:nvSpPr>
          <p:cNvPr id="3" name="Rectangle 2"/>
          <p:cNvSpPr/>
          <p:nvPr/>
        </p:nvSpPr>
        <p:spPr>
          <a:xfrm>
            <a:off x="0" y="5499410"/>
            <a:ext cx="9144000" cy="923330"/>
          </a:xfrm>
          <a:prstGeom prst="rect">
            <a:avLst/>
          </a:prstGeom>
        </p:spPr>
        <p:txBody>
          <a:bodyPr wrap="square">
            <a:spAutoFit/>
          </a:bodyPr>
          <a:lstStyle/>
          <a:p>
            <a:r>
              <a:rPr lang="en-US" dirty="0" smtClean="0">
                <a:solidFill>
                  <a:srgbClr val="313B3F"/>
                </a:solidFill>
                <a:latin typeface="Georgia" panose="02040502050405020303" pitchFamily="18" charset="0"/>
              </a:rPr>
              <a:t>GAN :  The distribution is not assumes as Normal. It is very complex distribution. From the complex distribution, select a very simple noise and try to generate the synthetic new images.</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1908013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138546" y="775856"/>
            <a:ext cx="9005454" cy="4305732"/>
          </a:xfrm>
          <a:prstGeom prst="rect">
            <a:avLst/>
          </a:prstGeom>
        </p:spPr>
      </p:pic>
    </p:spTree>
    <p:extLst>
      <p:ext uri="{BB962C8B-B14F-4D97-AF65-F5344CB8AC3E}">
        <p14:creationId xmlns:p14="http://schemas.microsoft.com/office/powerpoint/2010/main" xmlns="" val="1736835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221674" y="936046"/>
            <a:ext cx="8617526" cy="4356389"/>
          </a:xfrm>
          <a:prstGeom prst="rect">
            <a:avLst/>
          </a:prstGeom>
        </p:spPr>
      </p:pic>
    </p:spTree>
    <p:extLst>
      <p:ext uri="{BB962C8B-B14F-4D97-AF65-F5344CB8AC3E}">
        <p14:creationId xmlns:p14="http://schemas.microsoft.com/office/powerpoint/2010/main" xmlns="" val="3271705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41130" y="0"/>
            <a:ext cx="9102870" cy="3962832"/>
          </a:xfrm>
          <a:prstGeom prst="rect">
            <a:avLst/>
          </a:prstGeom>
        </p:spPr>
      </p:pic>
      <p:sp>
        <p:nvSpPr>
          <p:cNvPr id="3" name="Rectangle 2"/>
          <p:cNvSpPr/>
          <p:nvPr/>
        </p:nvSpPr>
        <p:spPr>
          <a:xfrm>
            <a:off x="180110" y="4519182"/>
            <a:ext cx="8963890" cy="1477328"/>
          </a:xfrm>
          <a:prstGeom prst="rect">
            <a:avLst/>
          </a:prstGeom>
        </p:spPr>
        <p:txBody>
          <a:bodyPr wrap="square">
            <a:spAutoFit/>
          </a:bodyPr>
          <a:lstStyle/>
          <a:p>
            <a:pPr marL="285750" indent="-285750">
              <a:buFont typeface="Arial" panose="020B0604020202020204" pitchFamily="34" charset="0"/>
              <a:buChar char="•"/>
            </a:pPr>
            <a:r>
              <a:rPr lang="en-IN" dirty="0"/>
              <a:t>With this approach, we'll now represent each latent attribute for a given input as a probability distribution. </a:t>
            </a: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When </a:t>
            </a:r>
            <a:r>
              <a:rPr lang="en-IN" dirty="0"/>
              <a:t>decoding from the latent state, we'll randomly sample from each latent state distribution to generate a vector as input for our decoder model.</a:t>
            </a:r>
          </a:p>
        </p:txBody>
      </p:sp>
      <p:pic>
        <p:nvPicPr>
          <p:cNvPr id="4" name="Picture 3"/>
          <p:cNvPicPr>
            <a:picLocks noChangeAspect="1"/>
          </p:cNvPicPr>
          <p:nvPr/>
        </p:nvPicPr>
        <p:blipFill>
          <a:blip r:embed="rId3" cstate="print"/>
          <a:stretch>
            <a:fillRect/>
          </a:stretch>
        </p:blipFill>
        <p:spPr>
          <a:xfrm>
            <a:off x="2916814" y="844261"/>
            <a:ext cx="3781425" cy="2038350"/>
          </a:xfrm>
          <a:prstGeom prst="rect">
            <a:avLst/>
          </a:prstGeom>
        </p:spPr>
      </p:pic>
    </p:spTree>
    <p:extLst>
      <p:ext uri="{BB962C8B-B14F-4D97-AF65-F5344CB8AC3E}">
        <p14:creationId xmlns:p14="http://schemas.microsoft.com/office/powerpoint/2010/main" xmlns="" val="11657759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124691" y="1424420"/>
            <a:ext cx="8894618" cy="4574597"/>
          </a:xfrm>
          <a:prstGeom prst="rect">
            <a:avLst/>
          </a:prstGeom>
        </p:spPr>
      </p:pic>
    </p:spTree>
    <p:extLst>
      <p:ext uri="{BB962C8B-B14F-4D97-AF65-F5344CB8AC3E}">
        <p14:creationId xmlns:p14="http://schemas.microsoft.com/office/powerpoint/2010/main" xmlns="" val="1501940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374072" y="1468582"/>
            <a:ext cx="8575963" cy="4184505"/>
          </a:xfrm>
          <a:prstGeom prst="rect">
            <a:avLst/>
          </a:prstGeom>
        </p:spPr>
      </p:pic>
    </p:spTree>
    <p:extLst>
      <p:ext uri="{BB962C8B-B14F-4D97-AF65-F5344CB8AC3E}">
        <p14:creationId xmlns:p14="http://schemas.microsoft.com/office/powerpoint/2010/main" xmlns="" val="3173018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207818" y="1785937"/>
            <a:ext cx="8756073" cy="3631190"/>
          </a:xfrm>
          <a:prstGeom prst="rect">
            <a:avLst/>
          </a:prstGeom>
        </p:spPr>
      </p:pic>
    </p:spTree>
    <p:extLst>
      <p:ext uri="{BB962C8B-B14F-4D97-AF65-F5344CB8AC3E}">
        <p14:creationId xmlns:p14="http://schemas.microsoft.com/office/powerpoint/2010/main" xmlns="" val="152598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96983" y="1288473"/>
            <a:ext cx="8922326" cy="3740727"/>
          </a:xfrm>
          <a:prstGeom prst="rect">
            <a:avLst/>
          </a:prstGeom>
        </p:spPr>
      </p:pic>
    </p:spTree>
    <p:extLst>
      <p:ext uri="{BB962C8B-B14F-4D97-AF65-F5344CB8AC3E}">
        <p14:creationId xmlns:p14="http://schemas.microsoft.com/office/powerpoint/2010/main" xmlns="" val="504040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10836" y="1246476"/>
            <a:ext cx="8866909" cy="4364615"/>
          </a:xfrm>
          <a:prstGeom prst="rect">
            <a:avLst/>
          </a:prstGeom>
        </p:spPr>
      </p:pic>
    </p:spTree>
    <p:extLst>
      <p:ext uri="{BB962C8B-B14F-4D97-AF65-F5344CB8AC3E}">
        <p14:creationId xmlns:p14="http://schemas.microsoft.com/office/powerpoint/2010/main" xmlns="" val="1475610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80109" y="845128"/>
            <a:ext cx="8783781" cy="4217410"/>
          </a:xfrm>
          <a:prstGeom prst="rect">
            <a:avLst/>
          </a:prstGeom>
        </p:spPr>
      </p:pic>
    </p:spTree>
    <p:extLst>
      <p:ext uri="{BB962C8B-B14F-4D97-AF65-F5344CB8AC3E}">
        <p14:creationId xmlns:p14="http://schemas.microsoft.com/office/powerpoint/2010/main" xmlns="" val="1371816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
            <a:ext cx="9143999" cy="4461164"/>
          </a:xfrm>
          <a:prstGeom prst="rect">
            <a:avLst/>
          </a:prstGeom>
        </p:spPr>
      </p:pic>
      <p:sp>
        <p:nvSpPr>
          <p:cNvPr id="4" name="Rectangle 3"/>
          <p:cNvSpPr/>
          <p:nvPr/>
        </p:nvSpPr>
        <p:spPr>
          <a:xfrm>
            <a:off x="-1" y="4624842"/>
            <a:ext cx="9144000" cy="1754326"/>
          </a:xfrm>
          <a:prstGeom prst="rect">
            <a:avLst/>
          </a:prstGeom>
        </p:spPr>
        <p:txBody>
          <a:bodyPr wrap="square">
            <a:spAutoFit/>
          </a:bodyPr>
          <a:lstStyle/>
          <a:p>
            <a:r>
              <a:rPr lang="en-US" dirty="0" smtClean="0">
                <a:solidFill>
                  <a:srgbClr val="313B3F"/>
                </a:solidFill>
                <a:latin typeface="Georgia" panose="02040502050405020303" pitchFamily="18" charset="0"/>
              </a:rPr>
              <a:t>GAN :  Gen: Fake Data.  Dis: Estimated probability as input is Fake.</a:t>
            </a:r>
          </a:p>
          <a:p>
            <a:r>
              <a:rPr lang="en-US" dirty="0"/>
              <a:t>The weights in the generator model are updated based on the performance of the discriminator model</a:t>
            </a:r>
            <a:r>
              <a:rPr lang="en-US" dirty="0" smtClean="0"/>
              <a:t>.</a:t>
            </a:r>
          </a:p>
          <a:p>
            <a:r>
              <a:rPr lang="en-US" dirty="0"/>
              <a:t>When the discriminator is good at detecting fake samples, the generator is updated more, and when the discriminator model is relatively poor or confused when detecting fake samples, the generator model is updated less.</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2691587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
            <a:ext cx="9143999" cy="3920835"/>
          </a:xfrm>
          <a:prstGeom prst="rect">
            <a:avLst/>
          </a:prstGeom>
        </p:spPr>
      </p:pic>
      <p:sp>
        <p:nvSpPr>
          <p:cNvPr id="4" name="Rectangle 3"/>
          <p:cNvSpPr/>
          <p:nvPr/>
        </p:nvSpPr>
        <p:spPr>
          <a:xfrm>
            <a:off x="-1" y="4042951"/>
            <a:ext cx="9144000" cy="2862322"/>
          </a:xfrm>
          <a:prstGeom prst="rect">
            <a:avLst/>
          </a:prstGeom>
        </p:spPr>
        <p:txBody>
          <a:bodyPr wrap="square">
            <a:spAutoFit/>
          </a:bodyPr>
          <a:lstStyle/>
          <a:p>
            <a:r>
              <a:rPr lang="en-US" dirty="0" smtClean="0">
                <a:solidFill>
                  <a:srgbClr val="313B3F"/>
                </a:solidFill>
                <a:latin typeface="Georgia" panose="02040502050405020303" pitchFamily="18" charset="0"/>
              </a:rPr>
              <a:t>GAN :  </a:t>
            </a:r>
            <a:r>
              <a:rPr lang="en-US" dirty="0"/>
              <a:t>Specifically, a new GAN model can be defined that stacks the generator and discriminator such that the generator receives as input random points in the latent space and generates samples that are fed into the discriminator model directly, classified, and the output of this larger model can be used to update the model weights of the generator</a:t>
            </a:r>
            <a:r>
              <a:rPr lang="en-US" dirty="0" smtClean="0"/>
              <a:t>.</a:t>
            </a:r>
          </a:p>
          <a:p>
            <a:endParaRPr lang="en-US" dirty="0">
              <a:solidFill>
                <a:srgbClr val="FF0000"/>
              </a:solidFill>
              <a:latin typeface="Georgia" panose="02040502050405020303" pitchFamily="18" charset="0"/>
            </a:endParaRPr>
          </a:p>
          <a:p>
            <a:r>
              <a:rPr lang="en-US" dirty="0"/>
              <a:t>To be clear, we are not talking about a new third model, just a new logical model that uses the already-defined layers and weights from the standalone generator and discriminator </a:t>
            </a:r>
            <a:r>
              <a:rPr lang="en-US" dirty="0" smtClean="0"/>
              <a:t>models.</a:t>
            </a:r>
          </a:p>
          <a:p>
            <a:endParaRPr lang="en-US" dirty="0">
              <a:solidFill>
                <a:srgbClr val="FF0000"/>
              </a:solidFill>
              <a:latin typeface="Georgia" panose="02040502050405020303" pitchFamily="18" charset="0"/>
            </a:endParaRPr>
          </a:p>
          <a:p>
            <a:r>
              <a:rPr lang="en-US" dirty="0" smtClean="0"/>
              <a:t>The discriminator </a:t>
            </a:r>
            <a:r>
              <a:rPr lang="en-US" dirty="0"/>
              <a:t>is concerned with distinguishing between real and fake examples, therefore the discriminator model can be trained in a standalone manner on examples of </a:t>
            </a:r>
            <a:r>
              <a:rPr lang="en-US" dirty="0" smtClean="0"/>
              <a:t>each. </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3428841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
            <a:ext cx="9143999" cy="3920835"/>
          </a:xfrm>
          <a:prstGeom prst="rect">
            <a:avLst/>
          </a:prstGeom>
        </p:spPr>
      </p:pic>
      <p:sp>
        <p:nvSpPr>
          <p:cNvPr id="4" name="Rectangle 3"/>
          <p:cNvSpPr/>
          <p:nvPr/>
        </p:nvSpPr>
        <p:spPr>
          <a:xfrm>
            <a:off x="-1" y="4042951"/>
            <a:ext cx="9144000" cy="2308324"/>
          </a:xfrm>
          <a:prstGeom prst="rect">
            <a:avLst/>
          </a:prstGeom>
        </p:spPr>
        <p:txBody>
          <a:bodyPr wrap="square">
            <a:spAutoFit/>
          </a:bodyPr>
          <a:lstStyle/>
          <a:p>
            <a:r>
              <a:rPr lang="en-US" dirty="0" smtClean="0">
                <a:solidFill>
                  <a:srgbClr val="313B3F"/>
                </a:solidFill>
                <a:latin typeface="Georgia" panose="02040502050405020303" pitchFamily="18" charset="0"/>
              </a:rPr>
              <a:t>GAN :</a:t>
            </a:r>
            <a:r>
              <a:rPr lang="en-US" dirty="0"/>
              <a:t>The generator model is only concerned with the discriminator’s performance on fake examples. </a:t>
            </a:r>
            <a:r>
              <a:rPr lang="en-US" dirty="0">
                <a:solidFill>
                  <a:srgbClr val="FF0000"/>
                </a:solidFill>
              </a:rPr>
              <a:t>Therefore, we will mark all of the layers in the discriminator as not trainable </a:t>
            </a:r>
            <a:r>
              <a:rPr lang="en-US" dirty="0"/>
              <a:t>when it is part of the GAN model so that they can not be updated and </a:t>
            </a:r>
            <a:r>
              <a:rPr lang="en-US" dirty="0" err="1">
                <a:solidFill>
                  <a:srgbClr val="FF0000"/>
                </a:solidFill>
              </a:rPr>
              <a:t>overtrained</a:t>
            </a:r>
            <a:r>
              <a:rPr lang="en-US" dirty="0"/>
              <a:t> on fake </a:t>
            </a:r>
            <a:r>
              <a:rPr lang="en-US" dirty="0" smtClean="0"/>
              <a:t>examples.</a:t>
            </a:r>
          </a:p>
          <a:p>
            <a:endParaRPr lang="en-US" dirty="0">
              <a:solidFill>
                <a:srgbClr val="FF0000"/>
              </a:solidFill>
              <a:latin typeface="Georgia" panose="02040502050405020303" pitchFamily="18" charset="0"/>
            </a:endParaRPr>
          </a:p>
          <a:p>
            <a:r>
              <a:rPr lang="en-US" dirty="0"/>
              <a:t>When training the generator via this logical GAN model, there is one more important change. We want the discriminator to think that the samples output by the generator are real, not fake. Therefore, when the generator is trained as part of the GAN model, we will mark the generated samples as real (class 1).</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2171555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277091" y="888855"/>
            <a:ext cx="8742219" cy="4486708"/>
          </a:xfrm>
          <a:prstGeom prst="rect">
            <a:avLst/>
          </a:prstGeom>
        </p:spPr>
      </p:pic>
      <p:sp>
        <p:nvSpPr>
          <p:cNvPr id="3" name="Rectangle 2"/>
          <p:cNvSpPr/>
          <p:nvPr/>
        </p:nvSpPr>
        <p:spPr>
          <a:xfrm>
            <a:off x="0" y="5499410"/>
            <a:ext cx="9144000" cy="646331"/>
          </a:xfrm>
          <a:prstGeom prst="rect">
            <a:avLst/>
          </a:prstGeom>
        </p:spPr>
        <p:txBody>
          <a:bodyPr wrap="square">
            <a:spAutoFit/>
          </a:bodyPr>
          <a:lstStyle/>
          <a:p>
            <a:r>
              <a:rPr lang="en-US" dirty="0" smtClean="0">
                <a:solidFill>
                  <a:srgbClr val="313B3F"/>
                </a:solidFill>
                <a:latin typeface="Georgia" panose="02040502050405020303" pitchFamily="18" charset="0"/>
              </a:rPr>
              <a:t>GAN :  Maximize the probability of decisions of real data as classified as real and fake data as fake. </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1856702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0" y="155430"/>
            <a:ext cx="9144000" cy="3377479"/>
          </a:xfrm>
          <a:prstGeom prst="rect">
            <a:avLst/>
          </a:prstGeom>
        </p:spPr>
      </p:pic>
      <p:sp>
        <p:nvSpPr>
          <p:cNvPr id="4" name="Rectangle 3"/>
          <p:cNvSpPr/>
          <p:nvPr/>
        </p:nvSpPr>
        <p:spPr>
          <a:xfrm>
            <a:off x="173182" y="3538570"/>
            <a:ext cx="8797635" cy="3693319"/>
          </a:xfrm>
          <a:prstGeom prst="rect">
            <a:avLst/>
          </a:prstGeom>
        </p:spPr>
        <p:txBody>
          <a:bodyPr wrap="square">
            <a:spAutoFit/>
          </a:bodyPr>
          <a:lstStyle/>
          <a:p>
            <a:r>
              <a:rPr lang="en-IN" dirty="0"/>
              <a:t>Note: For </a:t>
            </a:r>
            <a:r>
              <a:rPr lang="en-IN" dirty="0" err="1"/>
              <a:t>variational</a:t>
            </a:r>
            <a:r>
              <a:rPr lang="en-IN" dirty="0"/>
              <a:t> </a:t>
            </a:r>
            <a:r>
              <a:rPr lang="en-IN" dirty="0" err="1"/>
              <a:t>autoencoders</a:t>
            </a:r>
            <a:r>
              <a:rPr lang="en-IN" dirty="0"/>
              <a:t>, the encoder model is sometimes referred to as the </a:t>
            </a:r>
            <a:r>
              <a:rPr lang="en-IN" b="1" dirty="0"/>
              <a:t>recognition model </a:t>
            </a:r>
            <a:r>
              <a:rPr lang="en-IN" dirty="0"/>
              <a:t>whereas the decoder model is sometimes referred to as the </a:t>
            </a:r>
            <a:r>
              <a:rPr lang="en-IN" b="1" dirty="0"/>
              <a:t>generative</a:t>
            </a:r>
            <a:r>
              <a:rPr lang="en-IN" dirty="0"/>
              <a:t> </a:t>
            </a:r>
            <a:r>
              <a:rPr lang="en-IN" b="1" dirty="0" smtClean="0"/>
              <a:t>model</a:t>
            </a:r>
            <a:r>
              <a:rPr lang="en-IN" dirty="0" smtClean="0"/>
              <a:t>. </a:t>
            </a:r>
          </a:p>
          <a:p>
            <a:r>
              <a:rPr lang="en-IN" dirty="0" smtClean="0"/>
              <a:t>By </a:t>
            </a:r>
            <a:r>
              <a:rPr lang="en-IN" dirty="0"/>
              <a:t>constructing our encoder model to output a range of possible values (a statistical distribution) from which we'll randomly sample to feed into our decoder model, we're essentially enforcing a </a:t>
            </a:r>
            <a:r>
              <a:rPr lang="en-IN" b="1" dirty="0"/>
              <a:t>continuous, smooth latent space representation</a:t>
            </a:r>
            <a:r>
              <a:rPr lang="en-IN" dirty="0"/>
              <a:t>. </a:t>
            </a:r>
          </a:p>
          <a:p>
            <a:endParaRPr lang="en-IN" dirty="0"/>
          </a:p>
          <a:p>
            <a:r>
              <a:rPr lang="en-IN" dirty="0"/>
              <a:t>For any sampling of the latent distributions, we're expecting our decoder model to be able to accurately reconstruct the input. </a:t>
            </a:r>
            <a:r>
              <a:rPr lang="en-IN" dirty="0" smtClean="0"/>
              <a:t> </a:t>
            </a:r>
          </a:p>
          <a:p>
            <a:endParaRPr lang="en-IN" dirty="0" smtClean="0"/>
          </a:p>
          <a:p>
            <a:r>
              <a:rPr lang="en-IN" dirty="0" smtClean="0"/>
              <a:t>Thus</a:t>
            </a:r>
            <a:r>
              <a:rPr lang="en-IN" dirty="0"/>
              <a:t>, values which are nearby to one another in latent space should correspond with very similar reconstructions.</a:t>
            </a:r>
          </a:p>
          <a:p>
            <a:endParaRPr lang="en-IN" dirty="0"/>
          </a:p>
        </p:txBody>
      </p:sp>
    </p:spTree>
    <p:extLst>
      <p:ext uri="{BB962C8B-B14F-4D97-AF65-F5344CB8AC3E}">
        <p14:creationId xmlns:p14="http://schemas.microsoft.com/office/powerpoint/2010/main" xmlns="" val="26884982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0" y="96983"/>
            <a:ext cx="9047018" cy="4136014"/>
          </a:xfrm>
          <a:prstGeom prst="rect">
            <a:avLst/>
          </a:prstGeom>
        </p:spPr>
      </p:pic>
      <p:sp>
        <p:nvSpPr>
          <p:cNvPr id="4" name="Rectangle 3"/>
          <p:cNvSpPr/>
          <p:nvPr/>
        </p:nvSpPr>
        <p:spPr>
          <a:xfrm>
            <a:off x="0" y="4491427"/>
            <a:ext cx="8839200" cy="923330"/>
          </a:xfrm>
          <a:prstGeom prst="rect">
            <a:avLst/>
          </a:prstGeom>
        </p:spPr>
        <p:txBody>
          <a:bodyPr wrap="square">
            <a:spAutoFit/>
          </a:bodyPr>
          <a:lstStyle/>
          <a:p>
            <a:r>
              <a:rPr lang="en-US" dirty="0" smtClean="0">
                <a:solidFill>
                  <a:srgbClr val="313B3F"/>
                </a:solidFill>
                <a:latin typeface="Georgia" panose="02040502050405020303" pitchFamily="18" charset="0"/>
              </a:rPr>
              <a:t>Dis: D(Gen(input=z)) </a:t>
            </a:r>
            <a:r>
              <a:rPr lang="en-US" dirty="0">
                <a:solidFill>
                  <a:srgbClr val="313B3F"/>
                </a:solidFill>
                <a:latin typeface="Georgia" panose="02040502050405020303" pitchFamily="18" charset="0"/>
              </a:rPr>
              <a:t>= estimate as being fake. D(X) = estimate of real instance </a:t>
            </a:r>
            <a:r>
              <a:rPr lang="en-US" dirty="0" smtClean="0">
                <a:solidFill>
                  <a:srgbClr val="313B3F"/>
                </a:solidFill>
                <a:latin typeface="Georgia" panose="02040502050405020303" pitchFamily="18" charset="0"/>
              </a:rPr>
              <a:t>‘X’ as </a:t>
            </a:r>
            <a:r>
              <a:rPr lang="en-US" dirty="0">
                <a:solidFill>
                  <a:srgbClr val="313B3F"/>
                </a:solidFill>
                <a:latin typeface="Georgia" panose="02040502050405020303" pitchFamily="18" charset="0"/>
              </a:rPr>
              <a:t>fake. </a:t>
            </a:r>
            <a:r>
              <a:rPr lang="en-US" dirty="0" smtClean="0">
                <a:solidFill>
                  <a:srgbClr val="313B3F"/>
                </a:solidFill>
                <a:latin typeface="Georgia" panose="02040502050405020303" pitchFamily="18" charset="0"/>
              </a:rPr>
              <a:t> i.e. (1 -D(X)) =  </a:t>
            </a:r>
            <a:r>
              <a:rPr lang="en-US" dirty="0">
                <a:solidFill>
                  <a:srgbClr val="313B3F"/>
                </a:solidFill>
                <a:latin typeface="Georgia" panose="02040502050405020303" pitchFamily="18" charset="0"/>
              </a:rPr>
              <a:t>real as real.   Fake data , real data . Together it tries to </a:t>
            </a:r>
            <a:r>
              <a:rPr lang="en-US" dirty="0" smtClean="0">
                <a:solidFill>
                  <a:srgbClr val="313B3F"/>
                </a:solidFill>
                <a:latin typeface="Georgia" panose="02040502050405020303" pitchFamily="18" charset="0"/>
              </a:rPr>
              <a:t>maximize </a:t>
            </a:r>
            <a:r>
              <a:rPr lang="en-US" dirty="0">
                <a:solidFill>
                  <a:srgbClr val="313B3F"/>
                </a:solidFill>
                <a:latin typeface="Georgia" panose="02040502050405020303" pitchFamily="18" charset="0"/>
              </a:rPr>
              <a:t>probability to get answer correct</a:t>
            </a:r>
            <a:r>
              <a:rPr lang="en-US" dirty="0" smtClean="0">
                <a:solidFill>
                  <a:srgbClr val="313B3F"/>
                </a:solidFill>
                <a:latin typeface="Georgia" panose="02040502050405020303" pitchFamily="18" charset="0"/>
              </a:rPr>
              <a:t>.</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4282214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10837" y="859414"/>
            <a:ext cx="8853054" cy="4585422"/>
          </a:xfrm>
          <a:prstGeom prst="rect">
            <a:avLst/>
          </a:prstGeom>
        </p:spPr>
      </p:pic>
      <p:sp>
        <p:nvSpPr>
          <p:cNvPr id="3" name="Rectangle 2"/>
          <p:cNvSpPr/>
          <p:nvPr/>
        </p:nvSpPr>
        <p:spPr>
          <a:xfrm>
            <a:off x="304800" y="5701237"/>
            <a:ext cx="8839200" cy="923330"/>
          </a:xfrm>
          <a:prstGeom prst="rect">
            <a:avLst/>
          </a:prstGeom>
        </p:spPr>
        <p:txBody>
          <a:bodyPr wrap="square">
            <a:spAutoFit/>
          </a:bodyPr>
          <a:lstStyle/>
          <a:p>
            <a:r>
              <a:rPr lang="en-US" dirty="0" smtClean="0">
                <a:solidFill>
                  <a:srgbClr val="313B3F"/>
                </a:solidFill>
                <a:latin typeface="Georgia" panose="02040502050405020303" pitchFamily="18" charset="0"/>
              </a:rPr>
              <a:t>Dis:  ‘X’ is data from real dataset. D(X) = estimate of real instance ‘X’ as fake.  i.e. (1 -D(X)) =  real as real.   Fake </a:t>
            </a:r>
            <a:r>
              <a:rPr lang="en-US" dirty="0">
                <a:solidFill>
                  <a:srgbClr val="313B3F"/>
                </a:solidFill>
                <a:latin typeface="Georgia" panose="02040502050405020303" pitchFamily="18" charset="0"/>
              </a:rPr>
              <a:t>data , real </a:t>
            </a:r>
            <a:r>
              <a:rPr lang="en-US" dirty="0" smtClean="0">
                <a:solidFill>
                  <a:srgbClr val="313B3F"/>
                </a:solidFill>
                <a:latin typeface="Georgia" panose="02040502050405020303" pitchFamily="18" charset="0"/>
              </a:rPr>
              <a:t>data, together </a:t>
            </a:r>
            <a:r>
              <a:rPr lang="en-US" dirty="0">
                <a:solidFill>
                  <a:srgbClr val="313B3F"/>
                </a:solidFill>
                <a:latin typeface="Georgia" panose="02040502050405020303" pitchFamily="18" charset="0"/>
              </a:rPr>
              <a:t>it tries to </a:t>
            </a:r>
            <a:r>
              <a:rPr lang="en-US" dirty="0" smtClean="0">
                <a:solidFill>
                  <a:srgbClr val="313B3F"/>
                </a:solidFill>
                <a:latin typeface="Georgia" panose="02040502050405020303" pitchFamily="18" charset="0"/>
              </a:rPr>
              <a:t>maximize </a:t>
            </a:r>
            <a:r>
              <a:rPr lang="en-US" dirty="0">
                <a:solidFill>
                  <a:srgbClr val="313B3F"/>
                </a:solidFill>
                <a:latin typeface="Georgia" panose="02040502050405020303" pitchFamily="18" charset="0"/>
              </a:rPr>
              <a:t>probability to get answer correct.</a:t>
            </a:r>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920538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263236" y="0"/>
            <a:ext cx="8880764" cy="4685434"/>
          </a:xfrm>
          <a:prstGeom prst="rect">
            <a:avLst/>
          </a:prstGeom>
        </p:spPr>
      </p:pic>
      <p:sp>
        <p:nvSpPr>
          <p:cNvPr id="3" name="Rectangle 2"/>
          <p:cNvSpPr/>
          <p:nvPr/>
        </p:nvSpPr>
        <p:spPr>
          <a:xfrm>
            <a:off x="284018" y="5105491"/>
            <a:ext cx="8839200" cy="923330"/>
          </a:xfrm>
          <a:prstGeom prst="rect">
            <a:avLst/>
          </a:prstGeom>
        </p:spPr>
        <p:txBody>
          <a:bodyPr wrap="square">
            <a:spAutoFit/>
          </a:bodyPr>
          <a:lstStyle/>
          <a:p>
            <a:r>
              <a:rPr lang="en-US" dirty="0" smtClean="0">
                <a:solidFill>
                  <a:srgbClr val="313B3F"/>
                </a:solidFill>
                <a:latin typeface="Georgia" panose="02040502050405020303" pitchFamily="18" charset="0"/>
              </a:rPr>
              <a:t>Generator:  generator </a:t>
            </a:r>
            <a:r>
              <a:rPr lang="en-US" dirty="0">
                <a:solidFill>
                  <a:srgbClr val="313B3F"/>
                </a:solidFill>
                <a:latin typeface="Georgia" panose="02040502050405020303" pitchFamily="18" charset="0"/>
              </a:rPr>
              <a:t> </a:t>
            </a:r>
            <a:r>
              <a:rPr lang="en-US" dirty="0" smtClean="0">
                <a:solidFill>
                  <a:srgbClr val="313B3F"/>
                </a:solidFill>
                <a:latin typeface="Georgia" panose="02040502050405020303" pitchFamily="18" charset="0"/>
              </a:rPr>
              <a:t>generates the examples.  Generator focus on minimizing the probability of generated data identified as fake. </a:t>
            </a:r>
          </a:p>
          <a:p>
            <a:endParaRPr lang="en-US" dirty="0">
              <a:solidFill>
                <a:srgbClr val="FF0000"/>
              </a:solidFill>
              <a:latin typeface="Georgia" panose="02040502050405020303" pitchFamily="18" charset="0"/>
            </a:endParaRPr>
          </a:p>
        </p:txBody>
      </p:sp>
    </p:spTree>
    <p:extLst>
      <p:ext uri="{BB962C8B-B14F-4D97-AF65-F5344CB8AC3E}">
        <p14:creationId xmlns:p14="http://schemas.microsoft.com/office/powerpoint/2010/main" xmlns="" val="2424508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32918"/>
            <a:ext cx="9144000" cy="4730029"/>
          </a:xfrm>
          <a:prstGeom prst="rect">
            <a:avLst/>
          </a:prstGeom>
        </p:spPr>
      </p:pic>
      <p:sp>
        <p:nvSpPr>
          <p:cNvPr id="3" name="Rectangle 2"/>
          <p:cNvSpPr/>
          <p:nvPr/>
        </p:nvSpPr>
        <p:spPr>
          <a:xfrm>
            <a:off x="124690" y="5405827"/>
            <a:ext cx="9019309" cy="923330"/>
          </a:xfrm>
          <a:prstGeom prst="rect">
            <a:avLst/>
          </a:prstGeom>
        </p:spPr>
        <p:txBody>
          <a:bodyPr wrap="square">
            <a:spAutoFit/>
          </a:bodyPr>
          <a:lstStyle/>
          <a:p>
            <a:r>
              <a:rPr lang="en-US" dirty="0">
                <a:solidFill>
                  <a:srgbClr val="555555"/>
                </a:solidFill>
                <a:latin typeface="Helvetica Neue"/>
              </a:rPr>
              <a:t>There may be many ways to implement this using the </a:t>
            </a:r>
            <a:r>
              <a:rPr lang="en-US" dirty="0" err="1">
                <a:solidFill>
                  <a:srgbClr val="555555"/>
                </a:solidFill>
                <a:latin typeface="Helvetica Neue"/>
              </a:rPr>
              <a:t>Keras</a:t>
            </a:r>
            <a:r>
              <a:rPr lang="en-US" dirty="0">
                <a:solidFill>
                  <a:srgbClr val="555555"/>
                </a:solidFill>
                <a:latin typeface="Helvetica Neue"/>
              </a:rPr>
              <a:t> API, but perhaps the simplest approach is to create a new model that combines the generator and discriminator models.</a:t>
            </a:r>
            <a:endParaRPr lang="en-IN" dirty="0"/>
          </a:p>
        </p:txBody>
      </p:sp>
    </p:spTree>
    <p:extLst>
      <p:ext uri="{BB962C8B-B14F-4D97-AF65-F5344CB8AC3E}">
        <p14:creationId xmlns:p14="http://schemas.microsoft.com/office/powerpoint/2010/main" xmlns="" val="980196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52400" y="331209"/>
            <a:ext cx="8991600" cy="4420899"/>
          </a:xfrm>
          <a:prstGeom prst="rect">
            <a:avLst/>
          </a:prstGeom>
        </p:spPr>
      </p:pic>
    </p:spTree>
    <p:extLst>
      <p:ext uri="{BB962C8B-B14F-4D97-AF65-F5344CB8AC3E}">
        <p14:creationId xmlns:p14="http://schemas.microsoft.com/office/powerpoint/2010/main" xmlns="" val="1929050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917430"/>
            <a:ext cx="8866909" cy="4555115"/>
          </a:xfrm>
          <a:prstGeom prst="rect">
            <a:avLst/>
          </a:prstGeom>
        </p:spPr>
      </p:pic>
    </p:spTree>
    <p:extLst>
      <p:ext uri="{BB962C8B-B14F-4D97-AF65-F5344CB8AC3E}">
        <p14:creationId xmlns:p14="http://schemas.microsoft.com/office/powerpoint/2010/main" xmlns="" val="641650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979344" y="1249506"/>
            <a:ext cx="7804438" cy="4042929"/>
          </a:xfrm>
          <a:prstGeom prst="rect">
            <a:avLst/>
          </a:prstGeom>
        </p:spPr>
      </p:pic>
    </p:spTree>
    <p:extLst>
      <p:ext uri="{BB962C8B-B14F-4D97-AF65-F5344CB8AC3E}">
        <p14:creationId xmlns:p14="http://schemas.microsoft.com/office/powerpoint/2010/main" xmlns="" val="4263526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554615" y="1241712"/>
            <a:ext cx="7841240" cy="4036869"/>
          </a:xfrm>
          <a:prstGeom prst="rect">
            <a:avLst/>
          </a:prstGeom>
        </p:spPr>
      </p:pic>
    </p:spTree>
    <p:extLst>
      <p:ext uri="{BB962C8B-B14F-4D97-AF65-F5344CB8AC3E}">
        <p14:creationId xmlns:p14="http://schemas.microsoft.com/office/powerpoint/2010/main" xmlns="" val="1570619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96982" y="1809749"/>
            <a:ext cx="9047018" cy="4521777"/>
          </a:xfrm>
          <a:prstGeom prst="rect">
            <a:avLst/>
          </a:prstGeom>
        </p:spPr>
      </p:pic>
    </p:spTree>
    <p:extLst>
      <p:ext uri="{BB962C8B-B14F-4D97-AF65-F5344CB8AC3E}">
        <p14:creationId xmlns:p14="http://schemas.microsoft.com/office/powerpoint/2010/main" xmlns="" val="2878748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745E3F-4179-6448-AA78-9B4499A5738C}"/>
              </a:ext>
            </a:extLst>
          </p:cNvPr>
          <p:cNvSpPr>
            <a:spLocks noGrp="1"/>
          </p:cNvSpPr>
          <p:nvPr>
            <p:ph type="title"/>
          </p:nvPr>
        </p:nvSpPr>
        <p:spPr/>
        <p:txBody>
          <a:bodyPr/>
          <a:lstStyle/>
          <a:p>
            <a:r>
              <a:rPr lang="en-US" dirty="0"/>
              <a:t>Autoencoders</a:t>
            </a:r>
          </a:p>
        </p:txBody>
      </p:sp>
      <p:sp>
        <p:nvSpPr>
          <p:cNvPr id="3" name="Content Placeholder 2">
            <a:extLst>
              <a:ext uri="{FF2B5EF4-FFF2-40B4-BE49-F238E27FC236}">
                <a16:creationId xmlns:a16="http://schemas.microsoft.com/office/drawing/2014/main" xmlns="" id="{CAF217CA-7A8F-B745-A104-6C822D75FABE}"/>
              </a:ext>
            </a:extLst>
          </p:cNvPr>
          <p:cNvSpPr>
            <a:spLocks noGrp="1"/>
          </p:cNvSpPr>
          <p:nvPr>
            <p:ph idx="1"/>
          </p:nvPr>
        </p:nvSpPr>
        <p:spPr>
          <a:xfrm>
            <a:off x="628650" y="1825625"/>
            <a:ext cx="7886700" cy="4351338"/>
          </a:xfrm>
        </p:spPr>
        <p:txBody>
          <a:bodyPr/>
          <a:lstStyle/>
          <a:p>
            <a:r>
              <a:rPr lang="en-US" dirty="0"/>
              <a:t>Autoencoders are designed to reproduce their input, especially for images.  </a:t>
            </a:r>
          </a:p>
          <a:p>
            <a:pPr lvl="1"/>
            <a:r>
              <a:rPr lang="en-US" dirty="0"/>
              <a:t>Key point is to reproduce the input from a learned encoding.  </a:t>
            </a:r>
          </a:p>
        </p:txBody>
      </p:sp>
      <p:sp>
        <p:nvSpPr>
          <p:cNvPr id="4" name="TextBox 3">
            <a:extLst>
              <a:ext uri="{FF2B5EF4-FFF2-40B4-BE49-F238E27FC236}">
                <a16:creationId xmlns:a16="http://schemas.microsoft.com/office/drawing/2014/main" xmlns="" id="{EE4FE8DA-31EB-6040-88E6-E2FFE4941F7A}"/>
              </a:ext>
            </a:extLst>
          </p:cNvPr>
          <p:cNvSpPr txBox="1"/>
          <p:nvPr/>
        </p:nvSpPr>
        <p:spPr>
          <a:xfrm>
            <a:off x="628650" y="6533147"/>
            <a:ext cx="3531031" cy="276999"/>
          </a:xfrm>
          <a:prstGeom prst="rect">
            <a:avLst/>
          </a:prstGeom>
          <a:noFill/>
        </p:spPr>
        <p:txBody>
          <a:bodyPr wrap="none" rtlCol="0">
            <a:spAutoFit/>
          </a:bodyPr>
          <a:lstStyle/>
          <a:p>
            <a:r>
              <a:rPr lang="en-US" sz="1200" dirty="0"/>
              <a:t>https://</a:t>
            </a:r>
            <a:r>
              <a:rPr lang="en-US" sz="1200" dirty="0" err="1"/>
              <a:t>www.edureka.co</a:t>
            </a:r>
            <a:r>
              <a:rPr lang="en-US" sz="1200" dirty="0"/>
              <a:t>/blog/autoencoders-tutorial/</a:t>
            </a:r>
          </a:p>
        </p:txBody>
      </p:sp>
      <p:pic>
        <p:nvPicPr>
          <p:cNvPr id="2050" name="Picture 2" descr="Autoencoders Tutorial - Autoencoders">
            <a:extLst>
              <a:ext uri="{FF2B5EF4-FFF2-40B4-BE49-F238E27FC236}">
                <a16:creationId xmlns:a16="http://schemas.microsoft.com/office/drawing/2014/main" xmlns="" id="{D301272E-4057-3C4D-B6EF-536F915EAC8A}"/>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24683" y="3929063"/>
            <a:ext cx="6705600" cy="22479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99184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791441"/>
            <a:ext cx="9144000" cy="4305300"/>
          </a:xfrm>
          <a:prstGeom prst="rect">
            <a:avLst/>
          </a:prstGeom>
        </p:spPr>
      </p:pic>
    </p:spTree>
    <p:extLst>
      <p:ext uri="{BB962C8B-B14F-4D97-AF65-F5344CB8AC3E}">
        <p14:creationId xmlns:p14="http://schemas.microsoft.com/office/powerpoint/2010/main" xmlns="" val="36934054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p:cNvSpPr>
            <a:spLocks noGrp="1"/>
          </p:cNvSpPr>
          <p:nvPr>
            <p:ph type="title"/>
          </p:nvPr>
        </p:nvSpPr>
        <p:spPr>
          <a:xfrm>
            <a:off x="628650" y="365126"/>
            <a:ext cx="6631132" cy="770947"/>
          </a:xfrm>
        </p:spPr>
        <p:txBody>
          <a:bodyPr>
            <a:normAutofit/>
          </a:bodyPr>
          <a:lstStyle/>
          <a:p>
            <a:r>
              <a:rPr lang="en-IN" dirty="0" smtClean="0"/>
              <a:t>GAN Training steps</a:t>
            </a:r>
            <a:endParaRPr lang="en-IN" dirty="0"/>
          </a:p>
        </p:txBody>
      </p:sp>
    </p:spTree>
    <p:extLst>
      <p:ext uri="{BB962C8B-B14F-4D97-AF65-F5344CB8AC3E}">
        <p14:creationId xmlns:p14="http://schemas.microsoft.com/office/powerpoint/2010/main" xmlns="" val="2706697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E5CE77-F39F-EC41-B326-89A3F364C8CA}"/>
              </a:ext>
            </a:extLst>
          </p:cNvPr>
          <p:cNvSpPr>
            <a:spLocks noGrp="1"/>
          </p:cNvSpPr>
          <p:nvPr>
            <p:ph type="title"/>
          </p:nvPr>
        </p:nvSpPr>
        <p:spPr/>
        <p:txBody>
          <a:bodyPr/>
          <a:lstStyle/>
          <a:p>
            <a:r>
              <a:rPr lang="en-US" dirty="0"/>
              <a:t>Variational Autoencoder (VAE)</a:t>
            </a:r>
          </a:p>
        </p:txBody>
      </p:sp>
      <p:sp>
        <p:nvSpPr>
          <p:cNvPr id="3" name="Content Placeholder 2">
            <a:extLst>
              <a:ext uri="{FF2B5EF4-FFF2-40B4-BE49-F238E27FC236}">
                <a16:creationId xmlns:a16="http://schemas.microsoft.com/office/drawing/2014/main" xmlns="" id="{CA6BD375-424C-D84C-A0BF-D260BAE4F30E}"/>
              </a:ext>
            </a:extLst>
          </p:cNvPr>
          <p:cNvSpPr>
            <a:spLocks noGrp="1"/>
          </p:cNvSpPr>
          <p:nvPr>
            <p:ph idx="1"/>
          </p:nvPr>
        </p:nvSpPr>
        <p:spPr/>
        <p:txBody>
          <a:bodyPr/>
          <a:lstStyle/>
          <a:p>
            <a:r>
              <a:rPr lang="en-US" dirty="0"/>
              <a:t>Key idea:  make both the encoder and the decoder probabilistic.</a:t>
            </a:r>
          </a:p>
          <a:p>
            <a:r>
              <a:rPr lang="en-US" dirty="0"/>
              <a:t>I.e., the latent variables, z, are drawn from a probability distribution depending on the input, X, and the reconstruction is chosen probabilistically from z.  </a:t>
            </a:r>
          </a:p>
        </p:txBody>
      </p:sp>
      <p:sp>
        <p:nvSpPr>
          <p:cNvPr id="4" name="TextBox 3">
            <a:extLst>
              <a:ext uri="{FF2B5EF4-FFF2-40B4-BE49-F238E27FC236}">
                <a16:creationId xmlns:a16="http://schemas.microsoft.com/office/drawing/2014/main" xmlns="" id="{32192A56-CD60-2A44-B661-CFEF7A1EA52E}"/>
              </a:ext>
            </a:extLst>
          </p:cNvPr>
          <p:cNvSpPr txBox="1"/>
          <p:nvPr/>
        </p:nvSpPr>
        <p:spPr>
          <a:xfrm>
            <a:off x="628650" y="6533147"/>
            <a:ext cx="3968779" cy="276999"/>
          </a:xfrm>
          <a:prstGeom prst="rect">
            <a:avLst/>
          </a:prstGeom>
          <a:noFill/>
        </p:spPr>
        <p:txBody>
          <a:bodyPr wrap="none" rtlCol="0">
            <a:spAutoFit/>
          </a:bodyPr>
          <a:lstStyle/>
          <a:p>
            <a:r>
              <a:rPr lang="en-US" sz="1200" dirty="0"/>
              <a:t>https://</a:t>
            </a:r>
            <a:r>
              <a:rPr lang="en-US" sz="1200" dirty="0" err="1"/>
              <a:t>jaan.io</a:t>
            </a:r>
            <a:r>
              <a:rPr lang="en-US" sz="1200" dirty="0"/>
              <a:t>/what-is-variational-autoencoder-</a:t>
            </a:r>
            <a:r>
              <a:rPr lang="en-US" sz="1200" dirty="0" err="1"/>
              <a:t>vae</a:t>
            </a:r>
            <a:r>
              <a:rPr lang="en-US" sz="1200" dirty="0"/>
              <a:t>-tutorial/</a:t>
            </a:r>
          </a:p>
        </p:txBody>
      </p:sp>
      <p:pic>
        <p:nvPicPr>
          <p:cNvPr id="6" name="Picture 5">
            <a:extLst>
              <a:ext uri="{FF2B5EF4-FFF2-40B4-BE49-F238E27FC236}">
                <a16:creationId xmlns:a16="http://schemas.microsoft.com/office/drawing/2014/main" xmlns="" id="{859A4CBA-4864-9A4B-93C0-716A9463CB0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902226" y="3928181"/>
            <a:ext cx="5613124" cy="2426874"/>
          </a:xfrm>
          <a:prstGeom prst="rect">
            <a:avLst/>
          </a:prstGeom>
        </p:spPr>
      </p:pic>
    </p:spTree>
    <p:extLst>
      <p:ext uri="{BB962C8B-B14F-4D97-AF65-F5344CB8AC3E}">
        <p14:creationId xmlns:p14="http://schemas.microsoft.com/office/powerpoint/2010/main" xmlns="" val="801303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FB2406-DEFC-DB43-84B2-A2056F0139E4}"/>
              </a:ext>
            </a:extLst>
          </p:cNvPr>
          <p:cNvSpPr>
            <a:spLocks noGrp="1"/>
          </p:cNvSpPr>
          <p:nvPr>
            <p:ph type="title"/>
          </p:nvPr>
        </p:nvSpPr>
        <p:spPr/>
        <p:txBody>
          <a:bodyPr/>
          <a:lstStyle/>
          <a:p>
            <a:r>
              <a:rPr lang="en-US" dirty="0"/>
              <a:t>VAE Encoder</a:t>
            </a:r>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235F4A27-3342-114D-8514-3D36D50411C0}"/>
                  </a:ext>
                </a:extLst>
              </p:cNvPr>
              <p:cNvSpPr>
                <a:spLocks noGrp="1"/>
              </p:cNvSpPr>
              <p:nvPr>
                <p:ph idx="1"/>
              </p:nvPr>
            </p:nvSpPr>
            <p:spPr/>
            <p:txBody>
              <a:bodyPr>
                <a:normAutofit fontScale="92500"/>
              </a:bodyPr>
              <a:lstStyle/>
              <a:p>
                <a:r>
                  <a:rPr lang="en-US" dirty="0">
                    <a:solidFill>
                      <a:srgbClr val="3B3B3B"/>
                    </a:solidFill>
                    <a:latin typeface="Calendas Plus"/>
                  </a:rPr>
                  <a:t>The encoder takes input and returns parameters</a:t>
                </a:r>
                <a:r>
                  <a:rPr lang="en-US" dirty="0">
                    <a:solidFill>
                      <a:srgbClr val="3B3B3B"/>
                    </a:solidFill>
                  </a:rPr>
                  <a:t> </a:t>
                </a:r>
                <a:r>
                  <a:rPr lang="en-US" dirty="0">
                    <a:solidFill>
                      <a:srgbClr val="3B3B3B"/>
                    </a:solidFill>
                    <a:latin typeface="Calendas Plus"/>
                  </a:rPr>
                  <a:t>for a probability density (e.g., Gaussian): I.e.,            gives the mean and co-variance matrix.  </a:t>
                </a:r>
              </a:p>
              <a:p>
                <a:r>
                  <a:rPr lang="en-US" dirty="0">
                    <a:solidFill>
                      <a:srgbClr val="3B3B3B"/>
                    </a:solidFill>
                    <a:latin typeface="Calendas Plus"/>
                  </a:rPr>
                  <a:t>We can sample from this distribution to get random values of the lower-dimensional representation </a:t>
                </a:r>
                <a:r>
                  <a:rPr lang="en-US" i="1" dirty="0">
                    <a:solidFill>
                      <a:srgbClr val="3B3B3B"/>
                    </a:solidFill>
                    <a:latin typeface="KaTeX_Math"/>
                  </a:rPr>
                  <a:t>z</a:t>
                </a:r>
                <a:r>
                  <a:rPr lang="en-US" dirty="0">
                    <a:solidFill>
                      <a:srgbClr val="3B3B3B"/>
                    </a:solidFill>
                    <a:latin typeface="Calendas Plus"/>
                  </a:rPr>
                  <a:t>.</a:t>
                </a:r>
              </a:p>
              <a:p>
                <a:r>
                  <a:rPr lang="en-US" dirty="0">
                    <a:solidFill>
                      <a:srgbClr val="3B3B3B"/>
                    </a:solidFill>
                    <a:latin typeface="Calendas Plus"/>
                  </a:rPr>
                  <a:t>Implemented via a neural network:  each input </a:t>
                </a:r>
                <a:r>
                  <a:rPr lang="en-US" i="1" dirty="0">
                    <a:solidFill>
                      <a:srgbClr val="3B3B3B"/>
                    </a:solidFill>
                    <a:latin typeface="Calendas Plus"/>
                  </a:rPr>
                  <a:t>x</a:t>
                </a:r>
                <a:r>
                  <a:rPr lang="en-US" dirty="0">
                    <a:solidFill>
                      <a:srgbClr val="3B3B3B"/>
                    </a:solidFill>
                    <a:latin typeface="Calendas Plus"/>
                  </a:rPr>
                  <a:t> gives a vector mean and diagonal covariance matrix that determine the Gaussian density</a:t>
                </a:r>
              </a:p>
              <a:p>
                <a:r>
                  <a:rPr lang="en-US" dirty="0">
                    <a:solidFill>
                      <a:srgbClr val="3B3B3B"/>
                    </a:solidFill>
                    <a:latin typeface="Calendas Plus"/>
                  </a:rPr>
                  <a:t>Parameters </a:t>
                </a:r>
                <a14:m>
                  <m:oMath xmlns:m="http://schemas.openxmlformats.org/officeDocument/2006/math">
                    <m:r>
                      <a:rPr lang="en-US" b="0" i="1" smtClean="0">
                        <a:solidFill>
                          <a:srgbClr val="3B3B3B"/>
                        </a:solidFill>
                        <a:latin typeface="Cambria Math" panose="02040503050406030204" pitchFamily="18" charset="0"/>
                      </a:rPr>
                      <m:t>𝜃</m:t>
                    </m:r>
                  </m:oMath>
                </a14:m>
                <a:r>
                  <a:rPr lang="en-US" dirty="0"/>
                  <a:t> for the NN need to be learned – need to set up a loss function.  </a:t>
                </a:r>
              </a:p>
            </p:txBody>
          </p:sp>
        </mc:Choice>
        <mc:Fallback>
          <p:sp>
            <p:nvSpPr>
              <p:cNvPr id="3" name="Content Placeholder 2">
                <a:extLst>
                  <a:ext uri="{FF2B5EF4-FFF2-40B4-BE49-F238E27FC236}">
                    <a16:creationId xmlns:a16="http://schemas.microsoft.com/office/drawing/2014/main" xmlns="" xmlns:a14="http://schemas.microsoft.com/office/drawing/2010/main" id="{235F4A27-3342-114D-8514-3D36D50411C0}"/>
                  </a:ext>
                </a:extLst>
              </p:cNvPr>
              <p:cNvSpPr>
                <a:spLocks noGrp="1" noRot="1" noChangeAspect="1" noMove="1" noResize="1" noEditPoints="1" noAdjustHandles="1" noChangeArrowheads="1" noChangeShapeType="1" noTextEdit="1"/>
              </p:cNvSpPr>
              <p:nvPr>
                <p:ph idx="1"/>
              </p:nvPr>
            </p:nvSpPr>
            <p:spPr>
              <a:blipFill>
                <a:blip r:embed="rId2" cstate="print"/>
                <a:stretch>
                  <a:fillRect l="-1159" t="-2381" r="-4096"/>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xmlns="" id="{3807003A-536C-F141-8485-3C04FA7D3DA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449654" y="2247767"/>
            <a:ext cx="1130300" cy="406400"/>
          </a:xfrm>
          <a:prstGeom prst="rect">
            <a:avLst/>
          </a:prstGeom>
        </p:spPr>
      </p:pic>
      <p:pic>
        <p:nvPicPr>
          <p:cNvPr id="6" name="Picture 5">
            <a:extLst>
              <a:ext uri="{FF2B5EF4-FFF2-40B4-BE49-F238E27FC236}">
                <a16:creationId xmlns:a16="http://schemas.microsoft.com/office/drawing/2014/main" xmlns="" id="{8F43F944-606F-E943-BB83-0DEA20BE0B0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19354" y="4411870"/>
            <a:ext cx="1130300" cy="406400"/>
          </a:xfrm>
          <a:prstGeom prst="rect">
            <a:avLst/>
          </a:prstGeom>
        </p:spPr>
      </p:pic>
      <p:sp>
        <p:nvSpPr>
          <p:cNvPr id="7" name="TextBox 6">
            <a:extLst>
              <a:ext uri="{FF2B5EF4-FFF2-40B4-BE49-F238E27FC236}">
                <a16:creationId xmlns:a16="http://schemas.microsoft.com/office/drawing/2014/main" xmlns="" id="{22F41089-76FD-5F4F-8058-064572F0C54E}"/>
              </a:ext>
            </a:extLst>
          </p:cNvPr>
          <p:cNvSpPr txBox="1"/>
          <p:nvPr/>
        </p:nvSpPr>
        <p:spPr>
          <a:xfrm>
            <a:off x="628650" y="6533147"/>
            <a:ext cx="3968779" cy="276999"/>
          </a:xfrm>
          <a:prstGeom prst="rect">
            <a:avLst/>
          </a:prstGeom>
          <a:noFill/>
        </p:spPr>
        <p:txBody>
          <a:bodyPr wrap="none" rtlCol="0">
            <a:spAutoFit/>
          </a:bodyPr>
          <a:lstStyle/>
          <a:p>
            <a:r>
              <a:rPr lang="en-US" sz="1200" dirty="0"/>
              <a:t>https://</a:t>
            </a:r>
            <a:r>
              <a:rPr lang="en-US" sz="1200" dirty="0" err="1"/>
              <a:t>jaan.io</a:t>
            </a:r>
            <a:r>
              <a:rPr lang="en-US" sz="1200" dirty="0"/>
              <a:t>/what-is-variational-autoencoder-</a:t>
            </a:r>
            <a:r>
              <a:rPr lang="en-US" sz="1200" dirty="0" err="1"/>
              <a:t>vae</a:t>
            </a:r>
            <a:r>
              <a:rPr lang="en-US" sz="1200" dirty="0"/>
              <a:t>-tutorial/</a:t>
            </a:r>
          </a:p>
        </p:txBody>
      </p:sp>
    </p:spTree>
    <p:extLst>
      <p:ext uri="{BB962C8B-B14F-4D97-AF65-F5344CB8AC3E}">
        <p14:creationId xmlns:p14="http://schemas.microsoft.com/office/powerpoint/2010/main" xmlns="" val="17971753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A34B9C-F03D-5149-9369-4E6EF3F2B354}"/>
              </a:ext>
            </a:extLst>
          </p:cNvPr>
          <p:cNvSpPr>
            <a:spLocks noGrp="1"/>
          </p:cNvSpPr>
          <p:nvPr>
            <p:ph type="title"/>
          </p:nvPr>
        </p:nvSpPr>
        <p:spPr/>
        <p:txBody>
          <a:bodyPr/>
          <a:lstStyle/>
          <a:p>
            <a:r>
              <a:rPr lang="en-US" dirty="0"/>
              <a:t>VAE Decoder</a:t>
            </a:r>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4907A5BF-C302-3F46-AA13-32FC82425A16}"/>
                  </a:ext>
                </a:extLst>
              </p:cNvPr>
              <p:cNvSpPr>
                <a:spLocks noGrp="1"/>
              </p:cNvSpPr>
              <p:nvPr>
                <p:ph idx="1"/>
              </p:nvPr>
            </p:nvSpPr>
            <p:spPr/>
            <p:txBody>
              <a:bodyPr/>
              <a:lstStyle/>
              <a:p>
                <a:r>
                  <a:rPr lang="en-US" dirty="0"/>
                  <a:t>The decoder takes latent variable </a:t>
                </a:r>
                <a:r>
                  <a:rPr lang="en-US" i="1" dirty="0"/>
                  <a:t>z </a:t>
                </a:r>
                <a:r>
                  <a:rPr lang="en-US" dirty="0"/>
                  <a:t>and returns parameters</a:t>
                </a:r>
                <a14:m>
                  <m:oMath xmlns:m="http://schemas.openxmlformats.org/officeDocument/2006/math">
                    <m:r>
                      <a:rPr lang="en-US" i="1">
                        <a:solidFill>
                          <a:srgbClr val="3B3B3B"/>
                        </a:solidFill>
                        <a:latin typeface="Cambria Math" panose="02040503050406030204" pitchFamily="18" charset="0"/>
                      </a:rPr>
                      <m:t> </m:t>
                    </m:r>
                  </m:oMath>
                </a14:m>
                <a:r>
                  <a:rPr lang="en-US" dirty="0"/>
                  <a:t>for a distribution.  E.g.,               gives the mean and variance for each pixel in the output. </a:t>
                </a:r>
              </a:p>
              <a:p>
                <a:r>
                  <a:rPr lang="en-US" dirty="0"/>
                  <a:t>Reconstruction    is produced by sampling.  </a:t>
                </a:r>
              </a:p>
              <a:p>
                <a:r>
                  <a:rPr lang="en-US" dirty="0"/>
                  <a:t>Implemented via neural network, the NN parameters </a:t>
                </a:r>
                <a14:m>
                  <m:oMath xmlns:m="http://schemas.openxmlformats.org/officeDocument/2006/math">
                    <m:r>
                      <a:rPr lang="en-US" b="0" i="1" smtClean="0">
                        <a:solidFill>
                          <a:srgbClr val="3B3B3B"/>
                        </a:solidFill>
                        <a:latin typeface="Cambria Math" panose="02040503050406030204" pitchFamily="18" charset="0"/>
                      </a:rPr>
                      <m:t>𝜙</m:t>
                    </m:r>
                  </m:oMath>
                </a14:m>
                <a:r>
                  <a:rPr lang="en-US" dirty="0"/>
                  <a:t> are learned.  </a:t>
                </a:r>
              </a:p>
            </p:txBody>
          </p:sp>
        </mc:Choice>
        <mc:Fallback>
          <p:sp>
            <p:nvSpPr>
              <p:cNvPr id="3" name="Content Placeholder 2">
                <a:extLst>
                  <a:ext uri="{FF2B5EF4-FFF2-40B4-BE49-F238E27FC236}">
                    <a16:creationId xmlns:a16="http://schemas.microsoft.com/office/drawing/2014/main" xmlns="" xmlns:a14="http://schemas.microsoft.com/office/drawing/2010/main" id="{4907A5BF-C302-3F46-AA13-32FC82425A16}"/>
                  </a:ext>
                </a:extLst>
              </p:cNvPr>
              <p:cNvSpPr>
                <a:spLocks noGrp="1" noRot="1" noChangeAspect="1" noMove="1" noResize="1" noEditPoints="1" noAdjustHandles="1" noChangeArrowheads="1" noChangeShapeType="1" noTextEdit="1"/>
              </p:cNvSpPr>
              <p:nvPr>
                <p:ph idx="1"/>
              </p:nvPr>
            </p:nvSpPr>
            <p:spPr>
              <a:blipFill>
                <a:blip r:embed="rId2" cstate="print"/>
                <a:stretch>
                  <a:fillRect l="-1447" t="-2632" r="-128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xmlns="" id="{4D4F56E3-4F67-D14C-915D-A86C3F358BEE}"/>
              </a:ext>
            </a:extLst>
          </p:cNvPr>
          <p:cNvSpPr txBox="1"/>
          <p:nvPr/>
        </p:nvSpPr>
        <p:spPr>
          <a:xfrm>
            <a:off x="628650" y="6533147"/>
            <a:ext cx="3968779" cy="276999"/>
          </a:xfrm>
          <a:prstGeom prst="rect">
            <a:avLst/>
          </a:prstGeom>
          <a:noFill/>
        </p:spPr>
        <p:txBody>
          <a:bodyPr wrap="none" rtlCol="0">
            <a:spAutoFit/>
          </a:bodyPr>
          <a:lstStyle/>
          <a:p>
            <a:r>
              <a:rPr lang="en-US" sz="1200" dirty="0"/>
              <a:t>https://</a:t>
            </a:r>
            <a:r>
              <a:rPr lang="en-US" sz="1200" dirty="0" err="1"/>
              <a:t>jaan.io</a:t>
            </a:r>
            <a:r>
              <a:rPr lang="en-US" sz="1200" dirty="0"/>
              <a:t>/what-is-variational-autoencoder-</a:t>
            </a:r>
            <a:r>
              <a:rPr lang="en-US" sz="1200" dirty="0" err="1"/>
              <a:t>vae</a:t>
            </a:r>
            <a:r>
              <a:rPr lang="en-US" sz="1200" dirty="0"/>
              <a:t>-tutorial/</a:t>
            </a:r>
          </a:p>
        </p:txBody>
      </p:sp>
      <p:pic>
        <p:nvPicPr>
          <p:cNvPr id="5" name="Picture 4">
            <a:extLst>
              <a:ext uri="{FF2B5EF4-FFF2-40B4-BE49-F238E27FC236}">
                <a16:creationId xmlns:a16="http://schemas.microsoft.com/office/drawing/2014/main" xmlns="" id="{A124487B-2C97-6D41-A72A-82E328800303}"/>
              </a:ext>
            </a:extLst>
          </p:cNvPr>
          <p:cNvPicPr>
            <a:picLocks noChangeAspect="1"/>
          </p:cNvPicPr>
          <p:nvPr/>
        </p:nvPicPr>
        <p:blipFill>
          <a:blip r:embed="rId3" cstate="print"/>
          <a:stretch>
            <a:fillRect/>
          </a:stretch>
        </p:blipFill>
        <p:spPr>
          <a:xfrm>
            <a:off x="5991421" y="2250206"/>
            <a:ext cx="1064028" cy="370510"/>
          </a:xfrm>
          <a:prstGeom prst="rect">
            <a:avLst/>
          </a:prstGeom>
        </p:spPr>
      </p:pic>
      <p:pic>
        <p:nvPicPr>
          <p:cNvPr id="6" name="Picture 5">
            <a:extLst>
              <a:ext uri="{FF2B5EF4-FFF2-40B4-BE49-F238E27FC236}">
                <a16:creationId xmlns:a16="http://schemas.microsoft.com/office/drawing/2014/main" xmlns="" id="{077BC210-78FC-284D-B0F4-A13F367C9FE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873730" y="4383272"/>
            <a:ext cx="4641619" cy="2006837"/>
          </a:xfrm>
          <a:prstGeom prst="rect">
            <a:avLst/>
          </a:prstGeom>
        </p:spPr>
      </p:pic>
      <p:pic>
        <p:nvPicPr>
          <p:cNvPr id="7" name="Picture 6">
            <a:extLst>
              <a:ext uri="{FF2B5EF4-FFF2-40B4-BE49-F238E27FC236}">
                <a16:creationId xmlns:a16="http://schemas.microsoft.com/office/drawing/2014/main" xmlns="" id="{D6625F3C-42EC-CD4B-9228-C8E276E87E8E}"/>
              </a:ext>
            </a:extLst>
          </p:cNvPr>
          <p:cNvPicPr>
            <a:picLocks noChangeAspect="1"/>
          </p:cNvPicPr>
          <p:nvPr/>
        </p:nvPicPr>
        <p:blipFill>
          <a:blip r:embed="rId5" cstate="print"/>
          <a:stretch>
            <a:fillRect/>
          </a:stretch>
        </p:blipFill>
        <p:spPr>
          <a:xfrm>
            <a:off x="3199717" y="3195263"/>
            <a:ext cx="162896" cy="231484"/>
          </a:xfrm>
          <a:prstGeom prst="rect">
            <a:avLst/>
          </a:prstGeom>
        </p:spPr>
      </p:pic>
    </p:spTree>
    <p:extLst>
      <p:ext uri="{BB962C8B-B14F-4D97-AF65-F5344CB8AC3E}">
        <p14:creationId xmlns:p14="http://schemas.microsoft.com/office/powerpoint/2010/main" xmlns="" val="17830841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FBD81C-E2A4-CC44-A26D-6BAE4F46C79C}"/>
              </a:ext>
            </a:extLst>
          </p:cNvPr>
          <p:cNvSpPr>
            <a:spLocks noGrp="1"/>
          </p:cNvSpPr>
          <p:nvPr>
            <p:ph type="title"/>
          </p:nvPr>
        </p:nvSpPr>
        <p:spPr/>
        <p:txBody>
          <a:bodyPr/>
          <a:lstStyle/>
          <a:p>
            <a:r>
              <a:rPr lang="en-US" dirty="0"/>
              <a:t>VAE loss function</a:t>
            </a:r>
          </a:p>
        </p:txBody>
      </p:sp>
      <p:sp>
        <p:nvSpPr>
          <p:cNvPr id="3" name="Content Placeholder 2">
            <a:extLst>
              <a:ext uri="{FF2B5EF4-FFF2-40B4-BE49-F238E27FC236}">
                <a16:creationId xmlns:a16="http://schemas.microsoft.com/office/drawing/2014/main" xmlns="" id="{5CF5BD80-15F5-C247-9D53-3B8F2D2D7360}"/>
              </a:ext>
            </a:extLst>
          </p:cNvPr>
          <p:cNvSpPr>
            <a:spLocks noGrp="1"/>
          </p:cNvSpPr>
          <p:nvPr>
            <p:ph idx="1"/>
          </p:nvPr>
        </p:nvSpPr>
        <p:spPr/>
        <p:txBody>
          <a:bodyPr/>
          <a:lstStyle/>
          <a:p>
            <a:r>
              <a:rPr lang="en-US" dirty="0"/>
              <a:t>Loss function for autoencoder:  L</a:t>
            </a:r>
            <a:r>
              <a:rPr lang="en-US" baseline="-25000" dirty="0"/>
              <a:t>2 </a:t>
            </a:r>
            <a:r>
              <a:rPr lang="en-US" dirty="0"/>
              <a:t>distance between output and input (or clean input for denoising case)</a:t>
            </a:r>
          </a:p>
          <a:p>
            <a:r>
              <a:rPr lang="en-US" dirty="0"/>
              <a:t>For VAE, we need to learn parameters of two probability distributions.  For a single input, </a:t>
            </a:r>
            <a:r>
              <a:rPr lang="en-US" i="1" dirty="0"/>
              <a:t>x</a:t>
            </a:r>
            <a:r>
              <a:rPr lang="en-US" i="1" baseline="-25000" dirty="0"/>
              <a:t>i</a:t>
            </a:r>
            <a:r>
              <a:rPr lang="en-US" dirty="0"/>
              <a:t>, we maximize the expected value of returning </a:t>
            </a:r>
            <a:r>
              <a:rPr lang="en-US" i="1" dirty="0"/>
              <a:t>x</a:t>
            </a:r>
            <a:r>
              <a:rPr lang="en-US" i="1" baseline="-25000" dirty="0"/>
              <a:t>i </a:t>
            </a:r>
            <a:r>
              <a:rPr lang="en-US" dirty="0"/>
              <a:t>or minimize the expected negative log likelihood.  </a:t>
            </a:r>
          </a:p>
          <a:p>
            <a:endParaRPr lang="en-US" i="1" dirty="0"/>
          </a:p>
          <a:p>
            <a:r>
              <a:rPr lang="en-US" dirty="0"/>
              <a:t>This takes expected value </a:t>
            </a:r>
            <a:r>
              <a:rPr lang="en-US" dirty="0" err="1"/>
              <a:t>wrt</a:t>
            </a:r>
            <a:r>
              <a:rPr lang="en-US" dirty="0"/>
              <a:t> </a:t>
            </a:r>
            <a:r>
              <a:rPr lang="en-US" i="1" dirty="0"/>
              <a:t>z </a:t>
            </a:r>
            <a:r>
              <a:rPr lang="en-US" dirty="0"/>
              <a:t>over the current distribution              of the loss </a:t>
            </a:r>
          </a:p>
        </p:txBody>
      </p:sp>
      <p:pic>
        <p:nvPicPr>
          <p:cNvPr id="5" name="Picture 4">
            <a:extLst>
              <a:ext uri="{FF2B5EF4-FFF2-40B4-BE49-F238E27FC236}">
                <a16:creationId xmlns:a16="http://schemas.microsoft.com/office/drawing/2014/main" xmlns="" id="{08FD6BC8-1C2B-3C4A-AF84-69AB2F24E56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711219" y="4464396"/>
            <a:ext cx="2700366" cy="333636"/>
          </a:xfrm>
          <a:prstGeom prst="rect">
            <a:avLst/>
          </a:prstGeom>
        </p:spPr>
      </p:pic>
      <p:pic>
        <p:nvPicPr>
          <p:cNvPr id="7" name="Picture 6">
            <a:extLst>
              <a:ext uri="{FF2B5EF4-FFF2-40B4-BE49-F238E27FC236}">
                <a16:creationId xmlns:a16="http://schemas.microsoft.com/office/drawing/2014/main" xmlns="" id="{9E12C194-24E4-9A4F-A25C-2A0828C00D23}"/>
              </a:ext>
            </a:extLst>
          </p:cNvPr>
          <p:cNvPicPr>
            <a:picLocks noChangeAspect="1"/>
          </p:cNvPicPr>
          <p:nvPr/>
        </p:nvPicPr>
        <p:blipFill>
          <a:blip r:embed="rId3" cstate="print"/>
          <a:stretch>
            <a:fillRect/>
          </a:stretch>
        </p:blipFill>
        <p:spPr>
          <a:xfrm>
            <a:off x="2711219" y="5357769"/>
            <a:ext cx="921443" cy="299272"/>
          </a:xfrm>
          <a:prstGeom prst="rect">
            <a:avLst/>
          </a:prstGeom>
        </p:spPr>
      </p:pic>
      <p:pic>
        <p:nvPicPr>
          <p:cNvPr id="8" name="Picture 7">
            <a:extLst>
              <a:ext uri="{FF2B5EF4-FFF2-40B4-BE49-F238E27FC236}">
                <a16:creationId xmlns:a16="http://schemas.microsoft.com/office/drawing/2014/main" xmlns="" id="{5BE292DF-2B9E-154A-9912-88F60DF66C07}"/>
              </a:ext>
            </a:extLst>
          </p:cNvPr>
          <p:cNvPicPr>
            <a:picLocks noChangeAspect="1"/>
          </p:cNvPicPr>
          <p:nvPr/>
        </p:nvPicPr>
        <p:blipFill>
          <a:blip r:embed="rId4" cstate="print"/>
          <a:stretch>
            <a:fillRect/>
          </a:stretch>
        </p:blipFill>
        <p:spPr>
          <a:xfrm>
            <a:off x="5411585" y="5357769"/>
            <a:ext cx="1588441" cy="299272"/>
          </a:xfrm>
          <a:prstGeom prst="rect">
            <a:avLst/>
          </a:prstGeom>
        </p:spPr>
      </p:pic>
      <p:sp>
        <p:nvSpPr>
          <p:cNvPr id="9" name="TextBox 8">
            <a:extLst>
              <a:ext uri="{FF2B5EF4-FFF2-40B4-BE49-F238E27FC236}">
                <a16:creationId xmlns:a16="http://schemas.microsoft.com/office/drawing/2014/main" xmlns="" id="{412EDA1E-8768-454D-9B0A-EFE391399D2C}"/>
              </a:ext>
            </a:extLst>
          </p:cNvPr>
          <p:cNvSpPr txBox="1"/>
          <p:nvPr/>
        </p:nvSpPr>
        <p:spPr>
          <a:xfrm>
            <a:off x="628650" y="6533147"/>
            <a:ext cx="3968779" cy="276999"/>
          </a:xfrm>
          <a:prstGeom prst="rect">
            <a:avLst/>
          </a:prstGeom>
          <a:noFill/>
        </p:spPr>
        <p:txBody>
          <a:bodyPr wrap="none" rtlCol="0">
            <a:spAutoFit/>
          </a:bodyPr>
          <a:lstStyle/>
          <a:p>
            <a:r>
              <a:rPr lang="en-US" sz="1200" dirty="0"/>
              <a:t>https://</a:t>
            </a:r>
            <a:r>
              <a:rPr lang="en-US" sz="1200" dirty="0" err="1"/>
              <a:t>jaan.io</a:t>
            </a:r>
            <a:r>
              <a:rPr lang="en-US" sz="1200" dirty="0"/>
              <a:t>/what-is-variational-autoencoder-</a:t>
            </a:r>
            <a:r>
              <a:rPr lang="en-US" sz="1200" dirty="0" err="1"/>
              <a:t>vae</a:t>
            </a:r>
            <a:r>
              <a:rPr lang="en-US" sz="1200" dirty="0"/>
              <a:t>-tutorial/</a:t>
            </a:r>
          </a:p>
        </p:txBody>
      </p:sp>
    </p:spTree>
    <p:extLst>
      <p:ext uri="{BB962C8B-B14F-4D97-AF65-F5344CB8AC3E}">
        <p14:creationId xmlns:p14="http://schemas.microsoft.com/office/powerpoint/2010/main" xmlns="" val="3011800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70F6BB-9C4D-A647-84DD-6BC2EF032E5F}"/>
              </a:ext>
            </a:extLst>
          </p:cNvPr>
          <p:cNvSpPr>
            <a:spLocks noGrp="1"/>
          </p:cNvSpPr>
          <p:nvPr>
            <p:ph type="title"/>
          </p:nvPr>
        </p:nvSpPr>
        <p:spPr/>
        <p:txBody>
          <a:bodyPr/>
          <a:lstStyle/>
          <a:p>
            <a:r>
              <a:rPr lang="en-US" dirty="0"/>
              <a:t>VAE loss function</a:t>
            </a:r>
          </a:p>
        </p:txBody>
      </p:sp>
      <p:sp>
        <p:nvSpPr>
          <p:cNvPr id="3" name="Content Placeholder 2">
            <a:extLst>
              <a:ext uri="{FF2B5EF4-FFF2-40B4-BE49-F238E27FC236}">
                <a16:creationId xmlns:a16="http://schemas.microsoft.com/office/drawing/2014/main" xmlns="" id="{C7FA7DDD-44D8-CC44-BD35-978C0D719ACC}"/>
              </a:ext>
            </a:extLst>
          </p:cNvPr>
          <p:cNvSpPr>
            <a:spLocks noGrp="1"/>
          </p:cNvSpPr>
          <p:nvPr>
            <p:ph idx="1"/>
          </p:nvPr>
        </p:nvSpPr>
        <p:spPr/>
        <p:txBody>
          <a:bodyPr/>
          <a:lstStyle/>
          <a:p>
            <a:r>
              <a:rPr lang="en-US" b="1" dirty="0"/>
              <a:t>Problem:  </a:t>
            </a:r>
            <a:r>
              <a:rPr lang="en-US" dirty="0"/>
              <a:t>the weights may adjust to memorize input images via </a:t>
            </a:r>
            <a:r>
              <a:rPr lang="en-US" i="1" dirty="0"/>
              <a:t>z.  </a:t>
            </a:r>
            <a:r>
              <a:rPr lang="en-US" dirty="0"/>
              <a:t>I.e., input that we regard as similar may end up very different in </a:t>
            </a:r>
            <a:r>
              <a:rPr lang="en-US" i="1" dirty="0"/>
              <a:t>z </a:t>
            </a:r>
            <a:r>
              <a:rPr lang="en-US" dirty="0"/>
              <a:t>space.  </a:t>
            </a:r>
          </a:p>
          <a:p>
            <a:r>
              <a:rPr lang="en-US" dirty="0"/>
              <a:t>We prefer continuous latent representations to give meaningful parameterizations.   E.g., smooth changes from one digit to another.</a:t>
            </a:r>
          </a:p>
          <a:p>
            <a:r>
              <a:rPr lang="en-US" b="1" dirty="0"/>
              <a:t>Solution:  </a:t>
            </a:r>
            <a:r>
              <a:rPr lang="en-US" dirty="0"/>
              <a:t>Try to force             to be close to a standard normal (or some other simple density).   </a:t>
            </a:r>
          </a:p>
        </p:txBody>
      </p:sp>
      <p:pic>
        <p:nvPicPr>
          <p:cNvPr id="4" name="Picture 3">
            <a:extLst>
              <a:ext uri="{FF2B5EF4-FFF2-40B4-BE49-F238E27FC236}">
                <a16:creationId xmlns:a16="http://schemas.microsoft.com/office/drawing/2014/main" xmlns="" id="{B254B7BE-85B6-944A-AEBC-E2761C2F6DDA}"/>
              </a:ext>
            </a:extLst>
          </p:cNvPr>
          <p:cNvPicPr>
            <a:picLocks noChangeAspect="1"/>
          </p:cNvPicPr>
          <p:nvPr/>
        </p:nvPicPr>
        <p:blipFill>
          <a:blip r:embed="rId2" cstate="print"/>
          <a:stretch>
            <a:fillRect/>
          </a:stretch>
        </p:blipFill>
        <p:spPr>
          <a:xfrm>
            <a:off x="4111278" y="4468307"/>
            <a:ext cx="921443" cy="299272"/>
          </a:xfrm>
          <a:prstGeom prst="rect">
            <a:avLst/>
          </a:prstGeom>
        </p:spPr>
      </p:pic>
      <p:sp>
        <p:nvSpPr>
          <p:cNvPr id="7" name="TextBox 6">
            <a:extLst>
              <a:ext uri="{FF2B5EF4-FFF2-40B4-BE49-F238E27FC236}">
                <a16:creationId xmlns:a16="http://schemas.microsoft.com/office/drawing/2014/main" xmlns="" id="{6C4DA4FC-9442-9A43-8E43-89DC35246397}"/>
              </a:ext>
            </a:extLst>
          </p:cNvPr>
          <p:cNvSpPr txBox="1"/>
          <p:nvPr/>
        </p:nvSpPr>
        <p:spPr>
          <a:xfrm>
            <a:off x="628650" y="6533147"/>
            <a:ext cx="3968779" cy="276999"/>
          </a:xfrm>
          <a:prstGeom prst="rect">
            <a:avLst/>
          </a:prstGeom>
          <a:noFill/>
        </p:spPr>
        <p:txBody>
          <a:bodyPr wrap="none" rtlCol="0">
            <a:spAutoFit/>
          </a:bodyPr>
          <a:lstStyle/>
          <a:p>
            <a:r>
              <a:rPr lang="en-US" sz="1200" dirty="0"/>
              <a:t>https://</a:t>
            </a:r>
            <a:r>
              <a:rPr lang="en-US" sz="1200" dirty="0" err="1"/>
              <a:t>jaan.io</a:t>
            </a:r>
            <a:r>
              <a:rPr lang="en-US" sz="1200" dirty="0"/>
              <a:t>/what-is-variational-autoencoder-</a:t>
            </a:r>
            <a:r>
              <a:rPr lang="en-US" sz="1200" dirty="0" err="1"/>
              <a:t>vae</a:t>
            </a:r>
            <a:r>
              <a:rPr lang="en-US" sz="1200" dirty="0"/>
              <a:t>-tutorial/</a:t>
            </a:r>
          </a:p>
        </p:txBody>
      </p:sp>
    </p:spTree>
    <p:extLst>
      <p:ext uri="{BB962C8B-B14F-4D97-AF65-F5344CB8AC3E}">
        <p14:creationId xmlns:p14="http://schemas.microsoft.com/office/powerpoint/2010/main" xmlns="" val="41883971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70F6BB-9C4D-A647-84DD-6BC2EF032E5F}"/>
              </a:ext>
            </a:extLst>
          </p:cNvPr>
          <p:cNvSpPr>
            <a:spLocks noGrp="1"/>
          </p:cNvSpPr>
          <p:nvPr>
            <p:ph type="title"/>
          </p:nvPr>
        </p:nvSpPr>
        <p:spPr/>
        <p:txBody>
          <a:bodyPr/>
          <a:lstStyle/>
          <a:p>
            <a:r>
              <a:rPr lang="en-US" dirty="0"/>
              <a:t>VAE loss function</a:t>
            </a:r>
          </a:p>
        </p:txBody>
      </p:sp>
      <p:sp>
        <p:nvSpPr>
          <p:cNvPr id="3" name="Content Placeholder 2">
            <a:extLst>
              <a:ext uri="{FF2B5EF4-FFF2-40B4-BE49-F238E27FC236}">
                <a16:creationId xmlns:a16="http://schemas.microsoft.com/office/drawing/2014/main" xmlns="" id="{C7FA7DDD-44D8-CC44-BD35-978C0D719ACC}"/>
              </a:ext>
            </a:extLst>
          </p:cNvPr>
          <p:cNvSpPr>
            <a:spLocks noGrp="1"/>
          </p:cNvSpPr>
          <p:nvPr>
            <p:ph idx="1"/>
          </p:nvPr>
        </p:nvSpPr>
        <p:spPr/>
        <p:txBody>
          <a:bodyPr/>
          <a:lstStyle/>
          <a:p>
            <a:r>
              <a:rPr lang="en-US" dirty="0"/>
              <a:t>For a single data point </a:t>
            </a:r>
            <a:r>
              <a:rPr lang="en-US" i="1" dirty="0"/>
              <a:t>x</a:t>
            </a:r>
            <a:r>
              <a:rPr lang="en-US" i="1" baseline="-25000" dirty="0"/>
              <a:t>i</a:t>
            </a:r>
            <a:r>
              <a:rPr lang="en-US" dirty="0"/>
              <a:t> we get the loss function</a:t>
            </a:r>
          </a:p>
          <a:p>
            <a:endParaRPr lang="en-US" dirty="0"/>
          </a:p>
          <a:p>
            <a:endParaRPr lang="en-US" dirty="0"/>
          </a:p>
          <a:p>
            <a:r>
              <a:rPr lang="en-US" dirty="0"/>
              <a:t>The first term promotes recovery of the input.</a:t>
            </a:r>
          </a:p>
          <a:p>
            <a:r>
              <a:rPr lang="en-US" dirty="0"/>
              <a:t>The second term keeps the encoding continuous – the encoding is compared to a fixed </a:t>
            </a:r>
            <a:r>
              <a:rPr lang="en-US" i="1" dirty="0"/>
              <a:t>p</a:t>
            </a:r>
            <a:r>
              <a:rPr lang="en-US" dirty="0"/>
              <a:t>(</a:t>
            </a:r>
            <a:r>
              <a:rPr lang="en-US" i="1" dirty="0"/>
              <a:t>z</a:t>
            </a:r>
            <a:r>
              <a:rPr lang="en-US" dirty="0"/>
              <a:t>) regardless of the input, which inhibits memorization.  </a:t>
            </a:r>
          </a:p>
          <a:p>
            <a:r>
              <a:rPr lang="en-US" dirty="0"/>
              <a:t>With this loss function the VAE can (almost) be trained using gradient descent on minibatches.  </a:t>
            </a:r>
          </a:p>
        </p:txBody>
      </p:sp>
      <p:pic>
        <p:nvPicPr>
          <p:cNvPr id="6" name="Picture 5">
            <a:extLst>
              <a:ext uri="{FF2B5EF4-FFF2-40B4-BE49-F238E27FC236}">
                <a16:creationId xmlns:a16="http://schemas.microsoft.com/office/drawing/2014/main" xmlns="" id="{6DE1D410-1B5A-9046-8F8F-2625B8EFBCD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28650" y="2492433"/>
            <a:ext cx="7975600" cy="609600"/>
          </a:xfrm>
          <a:prstGeom prst="rect">
            <a:avLst/>
          </a:prstGeom>
        </p:spPr>
      </p:pic>
      <p:sp>
        <p:nvSpPr>
          <p:cNvPr id="7" name="TextBox 6">
            <a:extLst>
              <a:ext uri="{FF2B5EF4-FFF2-40B4-BE49-F238E27FC236}">
                <a16:creationId xmlns:a16="http://schemas.microsoft.com/office/drawing/2014/main" xmlns="" id="{6C4DA4FC-9442-9A43-8E43-89DC35246397}"/>
              </a:ext>
            </a:extLst>
          </p:cNvPr>
          <p:cNvSpPr txBox="1"/>
          <p:nvPr/>
        </p:nvSpPr>
        <p:spPr>
          <a:xfrm>
            <a:off x="628650" y="6533147"/>
            <a:ext cx="3968779" cy="276999"/>
          </a:xfrm>
          <a:prstGeom prst="rect">
            <a:avLst/>
          </a:prstGeom>
          <a:noFill/>
        </p:spPr>
        <p:txBody>
          <a:bodyPr wrap="none" rtlCol="0">
            <a:spAutoFit/>
          </a:bodyPr>
          <a:lstStyle/>
          <a:p>
            <a:r>
              <a:rPr lang="en-US" sz="1200" dirty="0"/>
              <a:t>https://</a:t>
            </a:r>
            <a:r>
              <a:rPr lang="en-US" sz="1200" dirty="0" err="1"/>
              <a:t>jaan.io</a:t>
            </a:r>
            <a:r>
              <a:rPr lang="en-US" sz="1200" dirty="0"/>
              <a:t>/what-is-variational-autoencoder-</a:t>
            </a:r>
            <a:r>
              <a:rPr lang="en-US" sz="1200" dirty="0" err="1"/>
              <a:t>vae</a:t>
            </a:r>
            <a:r>
              <a:rPr lang="en-US" sz="1200" dirty="0"/>
              <a:t>-tutorial/</a:t>
            </a:r>
          </a:p>
        </p:txBody>
      </p:sp>
    </p:spTree>
    <p:extLst>
      <p:ext uri="{BB962C8B-B14F-4D97-AF65-F5344CB8AC3E}">
        <p14:creationId xmlns:p14="http://schemas.microsoft.com/office/powerpoint/2010/main" xmlns="" val="26923288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70F6BB-9C4D-A647-84DD-6BC2EF032E5F}"/>
              </a:ext>
            </a:extLst>
          </p:cNvPr>
          <p:cNvSpPr>
            <a:spLocks noGrp="1"/>
          </p:cNvSpPr>
          <p:nvPr>
            <p:ph type="title"/>
          </p:nvPr>
        </p:nvSpPr>
        <p:spPr/>
        <p:txBody>
          <a:bodyPr/>
          <a:lstStyle/>
          <a:p>
            <a:r>
              <a:rPr lang="en-US" dirty="0"/>
              <a:t>VAE loss function</a:t>
            </a:r>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C7FA7DDD-44D8-CC44-BD35-978C0D719ACC}"/>
                  </a:ext>
                </a:extLst>
              </p:cNvPr>
              <p:cNvSpPr>
                <a:spLocks noGrp="1"/>
              </p:cNvSpPr>
              <p:nvPr>
                <p:ph idx="1"/>
              </p:nvPr>
            </p:nvSpPr>
            <p:spPr>
              <a:xfrm>
                <a:off x="628650" y="1825625"/>
                <a:ext cx="7886700" cy="4707522"/>
              </a:xfrm>
            </p:spPr>
            <p:txBody>
              <a:bodyPr>
                <a:normAutofit/>
              </a:bodyPr>
              <a:lstStyle/>
              <a:p>
                <a:r>
                  <a:rPr lang="en-US" dirty="0"/>
                  <a:t>For a single data point </a:t>
                </a:r>
                <a:r>
                  <a:rPr lang="en-US" i="1" dirty="0"/>
                  <a:t>x</a:t>
                </a:r>
                <a:r>
                  <a:rPr lang="en-US" i="1" baseline="-25000" dirty="0"/>
                  <a:t>i</a:t>
                </a:r>
                <a:r>
                  <a:rPr lang="en-US" dirty="0"/>
                  <a:t> we get the loss function</a:t>
                </a:r>
              </a:p>
              <a:p>
                <a:endParaRPr lang="en-US" dirty="0"/>
              </a:p>
              <a:p>
                <a:pPr marL="0" indent="0">
                  <a:buNone/>
                </a:pPr>
                <a:endParaRPr lang="en-US" dirty="0"/>
              </a:p>
              <a:p>
                <a:r>
                  <a:rPr lang="en-US" b="1" dirty="0"/>
                  <a:t>Problem:  </a:t>
                </a:r>
                <a:r>
                  <a:rPr lang="en-US" dirty="0"/>
                  <a:t>The expectation would usually be approximated by choosing samples and averaging.  This is not differentiable </a:t>
                </a:r>
                <a:r>
                  <a:rPr lang="en-US" dirty="0" err="1"/>
                  <a:t>wrt</a:t>
                </a:r>
                <a:r>
                  <a:rPr lang="en-US" dirty="0"/>
                  <a:t> </a:t>
                </a:r>
                <a14:m>
                  <m:oMath xmlns:m="http://schemas.openxmlformats.org/officeDocument/2006/math">
                    <m:r>
                      <a:rPr lang="en-US" i="1">
                        <a:solidFill>
                          <a:srgbClr val="3B3B3B"/>
                        </a:solidFill>
                        <a:latin typeface="Cambria Math" panose="02040503050406030204" pitchFamily="18" charset="0"/>
                      </a:rPr>
                      <m:t>𝜃</m:t>
                    </m:r>
                  </m:oMath>
                </a14:m>
                <a:r>
                  <a:rPr lang="en-US" dirty="0"/>
                  <a:t> and </a:t>
                </a:r>
                <a14:m>
                  <m:oMath xmlns:m="http://schemas.openxmlformats.org/officeDocument/2006/math">
                    <m:r>
                      <a:rPr lang="en-US" b="0" i="1" smtClean="0">
                        <a:solidFill>
                          <a:srgbClr val="3B3B3B"/>
                        </a:solidFill>
                        <a:latin typeface="Cambria Math" panose="02040503050406030204" pitchFamily="18" charset="0"/>
                      </a:rPr>
                      <m:t>𝜙</m:t>
                    </m:r>
                  </m:oMath>
                </a14:m>
                <a:r>
                  <a:rPr lang="en-US" dirty="0"/>
                  <a:t>.  </a:t>
                </a:r>
              </a:p>
            </p:txBody>
          </p:sp>
        </mc:Choice>
        <mc:Fallback>
          <p:sp>
            <p:nvSpPr>
              <p:cNvPr id="3" name="Content Placeholder 2">
                <a:extLst>
                  <a:ext uri="{FF2B5EF4-FFF2-40B4-BE49-F238E27FC236}">
                    <a16:creationId xmlns:a16="http://schemas.microsoft.com/office/drawing/2014/main" xmlns="" xmlns:a14="http://schemas.microsoft.com/office/drawing/2010/main" id="{C7FA7DDD-44D8-CC44-BD35-978C0D719ACC}"/>
                  </a:ext>
                </a:extLst>
              </p:cNvPr>
              <p:cNvSpPr>
                <a:spLocks noGrp="1" noRot="1" noChangeAspect="1" noMove="1" noResize="1" noEditPoints="1" noAdjustHandles="1" noChangeArrowheads="1" noChangeShapeType="1" noTextEdit="1"/>
              </p:cNvSpPr>
              <p:nvPr>
                <p:ph idx="1"/>
              </p:nvPr>
            </p:nvSpPr>
            <p:spPr>
              <a:xfrm>
                <a:off x="628650" y="1825625"/>
                <a:ext cx="7886700" cy="4707522"/>
              </a:xfrm>
              <a:blipFill>
                <a:blip r:embed="rId2" cstate="print"/>
                <a:stretch>
                  <a:fillRect l="-1447" t="-2432" r="-48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xmlns="" id="{6DE1D410-1B5A-9046-8F8F-2625B8EFBCD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28650" y="2359429"/>
            <a:ext cx="7975600" cy="609600"/>
          </a:xfrm>
          <a:prstGeom prst="rect">
            <a:avLst/>
          </a:prstGeom>
        </p:spPr>
      </p:pic>
      <p:sp>
        <p:nvSpPr>
          <p:cNvPr id="7" name="TextBox 6">
            <a:extLst>
              <a:ext uri="{FF2B5EF4-FFF2-40B4-BE49-F238E27FC236}">
                <a16:creationId xmlns:a16="http://schemas.microsoft.com/office/drawing/2014/main" xmlns="" id="{6C4DA4FC-9442-9A43-8E43-89DC35246397}"/>
              </a:ext>
            </a:extLst>
          </p:cNvPr>
          <p:cNvSpPr txBox="1"/>
          <p:nvPr/>
        </p:nvSpPr>
        <p:spPr>
          <a:xfrm>
            <a:off x="628650" y="6533147"/>
            <a:ext cx="3968779" cy="276999"/>
          </a:xfrm>
          <a:prstGeom prst="rect">
            <a:avLst/>
          </a:prstGeom>
          <a:noFill/>
        </p:spPr>
        <p:txBody>
          <a:bodyPr wrap="none" rtlCol="0">
            <a:spAutoFit/>
          </a:bodyPr>
          <a:lstStyle/>
          <a:p>
            <a:r>
              <a:rPr lang="en-US" sz="1200" dirty="0"/>
              <a:t>https://</a:t>
            </a:r>
            <a:r>
              <a:rPr lang="en-US" sz="1200" dirty="0" err="1"/>
              <a:t>jaan.io</a:t>
            </a:r>
            <a:r>
              <a:rPr lang="en-US" sz="1200" dirty="0"/>
              <a:t>/what-is-variational-autoencoder-</a:t>
            </a:r>
            <a:r>
              <a:rPr lang="en-US" sz="1200" dirty="0" err="1"/>
              <a:t>vae</a:t>
            </a:r>
            <a:r>
              <a:rPr lang="en-US" sz="1200" dirty="0"/>
              <a:t>-tutorial/</a:t>
            </a:r>
          </a:p>
        </p:txBody>
      </p:sp>
    </p:spTree>
    <p:extLst>
      <p:ext uri="{BB962C8B-B14F-4D97-AF65-F5344CB8AC3E}">
        <p14:creationId xmlns:p14="http://schemas.microsoft.com/office/powerpoint/2010/main" xmlns="" val="522997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BB199E-5E5E-074A-9004-AA6F70FF0600}"/>
              </a:ext>
            </a:extLst>
          </p:cNvPr>
          <p:cNvSpPr>
            <a:spLocks noGrp="1"/>
          </p:cNvSpPr>
          <p:nvPr>
            <p:ph type="title"/>
          </p:nvPr>
        </p:nvSpPr>
        <p:spPr/>
        <p:txBody>
          <a:bodyPr/>
          <a:lstStyle/>
          <a:p>
            <a:r>
              <a:rPr lang="en-US" dirty="0"/>
              <a:t>VAE loss function</a:t>
            </a:r>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1B36979B-1871-1241-81D4-C90CC4D787CB}"/>
                  </a:ext>
                </a:extLst>
              </p:cNvPr>
              <p:cNvSpPr>
                <a:spLocks noGrp="1"/>
              </p:cNvSpPr>
              <p:nvPr>
                <p:ph idx="1"/>
              </p:nvPr>
            </p:nvSpPr>
            <p:spPr/>
            <p:txBody>
              <a:bodyPr/>
              <a:lstStyle/>
              <a:p>
                <a:r>
                  <a:rPr lang="en-US" b="1" dirty="0"/>
                  <a:t>Problem:  </a:t>
                </a:r>
                <a:r>
                  <a:rPr lang="en-US" dirty="0"/>
                  <a:t>The expectation would usually be approximated by choosing samples and averaging.  This is not differentiable </a:t>
                </a:r>
                <a:r>
                  <a:rPr lang="en-US" dirty="0" err="1"/>
                  <a:t>wrt</a:t>
                </a:r>
                <a:r>
                  <a:rPr lang="en-US" dirty="0"/>
                  <a:t> </a:t>
                </a:r>
                <a14:m>
                  <m:oMath xmlns:m="http://schemas.openxmlformats.org/officeDocument/2006/math">
                    <m:r>
                      <a:rPr lang="en-US" i="1">
                        <a:solidFill>
                          <a:srgbClr val="3B3B3B"/>
                        </a:solidFill>
                        <a:latin typeface="Cambria Math" panose="02040503050406030204" pitchFamily="18" charset="0"/>
                      </a:rPr>
                      <m:t>𝜃</m:t>
                    </m:r>
                  </m:oMath>
                </a14:m>
                <a:r>
                  <a:rPr lang="en-US" dirty="0"/>
                  <a:t> and </a:t>
                </a:r>
                <a14:m>
                  <m:oMath xmlns:m="http://schemas.openxmlformats.org/officeDocument/2006/math">
                    <m:r>
                      <a:rPr lang="en-US" i="1">
                        <a:solidFill>
                          <a:srgbClr val="3B3B3B"/>
                        </a:solidFill>
                        <a:latin typeface="Cambria Math" panose="02040503050406030204" pitchFamily="18" charset="0"/>
                      </a:rPr>
                      <m:t>𝜙</m:t>
                    </m:r>
                  </m:oMath>
                </a14:m>
                <a:r>
                  <a:rPr lang="en-US" dirty="0"/>
                  <a:t>.  </a:t>
                </a:r>
              </a:p>
              <a:p>
                <a:endParaRPr lang="en-US" dirty="0"/>
              </a:p>
            </p:txBody>
          </p:sp>
        </mc:Choice>
        <mc:Fallback>
          <p:sp>
            <p:nvSpPr>
              <p:cNvPr id="3" name="Content Placeholder 2">
                <a:extLst>
                  <a:ext uri="{FF2B5EF4-FFF2-40B4-BE49-F238E27FC236}">
                    <a16:creationId xmlns:a16="http://schemas.microsoft.com/office/drawing/2014/main" xmlns="" xmlns:a14="http://schemas.microsoft.com/office/drawing/2010/main" id="{1B36979B-1871-1241-81D4-C90CC4D787CB}"/>
                  </a:ext>
                </a:extLst>
              </p:cNvPr>
              <p:cNvSpPr>
                <a:spLocks noGrp="1" noRot="1" noChangeAspect="1" noMove="1" noResize="1" noEditPoints="1" noAdjustHandles="1" noChangeArrowheads="1" noChangeShapeType="1" noTextEdit="1"/>
              </p:cNvSpPr>
              <p:nvPr>
                <p:ph idx="1"/>
              </p:nvPr>
            </p:nvSpPr>
            <p:spPr>
              <a:blipFill>
                <a:blip r:embed="rId2" cstate="print"/>
                <a:stretch>
                  <a:fillRect l="-1447" t="-2632" r="-482"/>
                </a:stretch>
              </a:blipFill>
            </p:spPr>
            <p:txBody>
              <a:bodyPr/>
              <a:lstStyle/>
              <a:p>
                <a:r>
                  <a:rPr lang="en-US">
                    <a:noFill/>
                  </a:rPr>
                  <a:t> </a:t>
                </a:r>
              </a:p>
            </p:txBody>
          </p:sp>
        </mc:Fallback>
      </mc:AlternateContent>
      <p:pic>
        <p:nvPicPr>
          <p:cNvPr id="1026" name="Picture 2" descr="vae-2">
            <a:extLst>
              <a:ext uri="{FF2B5EF4-FFF2-40B4-BE49-F238E27FC236}">
                <a16:creationId xmlns:a16="http://schemas.microsoft.com/office/drawing/2014/main" xmlns="" id="{BA0AC60F-CA92-B643-B441-D4E16CA80426}"/>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3939" y="3382831"/>
            <a:ext cx="8171411" cy="248263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xmlns="" id="{938AFBBD-08CC-9847-83C4-56B809E9643A}"/>
              </a:ext>
            </a:extLst>
          </p:cNvPr>
          <p:cNvSpPr txBox="1"/>
          <p:nvPr/>
        </p:nvSpPr>
        <p:spPr>
          <a:xfrm>
            <a:off x="0" y="6581001"/>
            <a:ext cx="7566367" cy="276999"/>
          </a:xfrm>
          <a:prstGeom prst="rect">
            <a:avLst/>
          </a:prstGeom>
          <a:noFill/>
        </p:spPr>
        <p:txBody>
          <a:bodyPr wrap="none" rtlCol="0">
            <a:spAutoFit/>
          </a:bodyPr>
          <a:lstStyle/>
          <a:p>
            <a:r>
              <a:rPr lang="en-US" sz="1200" dirty="0"/>
              <a:t>https://</a:t>
            </a:r>
            <a:r>
              <a:rPr lang="en-US" sz="1200" dirty="0" err="1"/>
              <a:t>nbviewer.jupyter.org</a:t>
            </a:r>
            <a:r>
              <a:rPr lang="en-US" sz="1200" dirty="0"/>
              <a:t>/</a:t>
            </a:r>
            <a:r>
              <a:rPr lang="en-US" sz="1200" dirty="0" err="1"/>
              <a:t>github</a:t>
            </a:r>
            <a:r>
              <a:rPr lang="en-US" sz="1200" dirty="0"/>
              <a:t>/</a:t>
            </a:r>
            <a:r>
              <a:rPr lang="en-US" sz="1200" dirty="0" err="1"/>
              <a:t>krasserm</a:t>
            </a:r>
            <a:r>
              <a:rPr lang="en-US" sz="1200" dirty="0"/>
              <a:t>/</a:t>
            </a:r>
            <a:r>
              <a:rPr lang="en-US" sz="1200" dirty="0" err="1"/>
              <a:t>bayesian</a:t>
            </a:r>
            <a:r>
              <a:rPr lang="en-US" sz="1200" dirty="0"/>
              <a:t>-machine-learning/blob/master/</a:t>
            </a:r>
            <a:r>
              <a:rPr lang="en-US" sz="1200" dirty="0" err="1"/>
              <a:t>variational_autoencoder.ipynb</a:t>
            </a:r>
            <a:endParaRPr lang="en-US" sz="1200" dirty="0"/>
          </a:p>
        </p:txBody>
      </p:sp>
    </p:spTree>
    <p:extLst>
      <p:ext uri="{BB962C8B-B14F-4D97-AF65-F5344CB8AC3E}">
        <p14:creationId xmlns:p14="http://schemas.microsoft.com/office/powerpoint/2010/main" xmlns="" val="1380653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70F6BB-9C4D-A647-84DD-6BC2EF032E5F}"/>
              </a:ext>
            </a:extLst>
          </p:cNvPr>
          <p:cNvSpPr>
            <a:spLocks noGrp="1"/>
          </p:cNvSpPr>
          <p:nvPr>
            <p:ph type="title"/>
          </p:nvPr>
        </p:nvSpPr>
        <p:spPr/>
        <p:txBody>
          <a:bodyPr/>
          <a:lstStyle/>
          <a:p>
            <a:r>
              <a:rPr lang="en-US" dirty="0"/>
              <a:t>VAE loss function</a:t>
            </a:r>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C7FA7DDD-44D8-CC44-BD35-978C0D719ACC}"/>
                  </a:ext>
                </a:extLst>
              </p:cNvPr>
              <p:cNvSpPr>
                <a:spLocks noGrp="1"/>
              </p:cNvSpPr>
              <p:nvPr>
                <p:ph idx="1"/>
              </p:nvPr>
            </p:nvSpPr>
            <p:spPr>
              <a:xfrm>
                <a:off x="628650" y="1825625"/>
                <a:ext cx="7886700" cy="4707522"/>
              </a:xfrm>
            </p:spPr>
            <p:txBody>
              <a:bodyPr>
                <a:normAutofit/>
              </a:bodyPr>
              <a:lstStyle/>
              <a:p>
                <a:r>
                  <a:rPr lang="en-US" b="1" dirty="0"/>
                  <a:t>Reparameterization:  </a:t>
                </a:r>
                <a:r>
                  <a:rPr lang="en-US" dirty="0"/>
                  <a:t>If </a:t>
                </a:r>
                <a:r>
                  <a:rPr lang="en-US" i="1" dirty="0"/>
                  <a:t>z</a:t>
                </a:r>
                <a:r>
                  <a:rPr lang="en-US" dirty="0"/>
                  <a:t> is </a:t>
                </a:r>
                <a14:m>
                  <m:oMath xmlns:m="http://schemas.openxmlformats.org/officeDocument/2006/math">
                    <m:r>
                      <a:rPr lang="en-US" b="0" i="1" smtClean="0">
                        <a:solidFill>
                          <a:srgbClr val="3B3B3B"/>
                        </a:solidFill>
                        <a:latin typeface="Cambria Math" panose="02040503050406030204" pitchFamily="18" charset="0"/>
                      </a:rPr>
                      <m:t>𝑁</m:t>
                    </m:r>
                    <m:r>
                      <a:rPr lang="en-US" b="0" i="0" smtClean="0">
                        <a:solidFill>
                          <a:srgbClr val="3B3B3B"/>
                        </a:solidFill>
                        <a:latin typeface="Cambria Math" panose="02040503050406030204" pitchFamily="18" charset="0"/>
                      </a:rPr>
                      <m:t>(</m:t>
                    </m:r>
                    <m:r>
                      <a:rPr lang="en-US" b="0" i="1" smtClean="0">
                        <a:solidFill>
                          <a:srgbClr val="3B3B3B"/>
                        </a:solidFill>
                        <a:latin typeface="Cambria Math" panose="02040503050406030204" pitchFamily="18" charset="0"/>
                      </a:rPr>
                      <m:t>𝜇</m:t>
                    </m:r>
                    <m:d>
                      <m:dPr>
                        <m:ctrlPr>
                          <a:rPr lang="en-US" b="0" i="1" smtClean="0">
                            <a:solidFill>
                              <a:srgbClr val="3B3B3B"/>
                            </a:solidFill>
                            <a:latin typeface="Cambria Math" panose="02040503050406030204" pitchFamily="18" charset="0"/>
                          </a:rPr>
                        </m:ctrlPr>
                      </m:dPr>
                      <m:e>
                        <m:sSub>
                          <m:sSubPr>
                            <m:ctrlPr>
                              <a:rPr lang="en-US" b="0" i="1" smtClean="0">
                                <a:solidFill>
                                  <a:srgbClr val="3B3B3B"/>
                                </a:solidFill>
                                <a:latin typeface="Cambria Math" panose="02040503050406030204" pitchFamily="18" charset="0"/>
                              </a:rPr>
                            </m:ctrlPr>
                          </m:sSubPr>
                          <m:e>
                            <m:r>
                              <a:rPr lang="en-US" b="0" i="1" smtClean="0">
                                <a:solidFill>
                                  <a:srgbClr val="3B3B3B"/>
                                </a:solidFill>
                                <a:latin typeface="Cambria Math" panose="02040503050406030204" pitchFamily="18" charset="0"/>
                              </a:rPr>
                              <m:t>𝑥</m:t>
                            </m:r>
                          </m:e>
                          <m:sub>
                            <m:r>
                              <a:rPr lang="en-US" b="0" i="1" smtClean="0">
                                <a:solidFill>
                                  <a:srgbClr val="3B3B3B"/>
                                </a:solidFill>
                                <a:latin typeface="Cambria Math" panose="02040503050406030204" pitchFamily="18" charset="0"/>
                              </a:rPr>
                              <m:t>𝑖</m:t>
                            </m:r>
                          </m:sub>
                        </m:sSub>
                      </m:e>
                    </m:d>
                    <m:r>
                      <a:rPr lang="en-US" b="0" i="1" smtClean="0">
                        <a:solidFill>
                          <a:srgbClr val="3B3B3B"/>
                        </a:solidFill>
                        <a:latin typeface="Cambria Math" panose="02040503050406030204" pitchFamily="18" charset="0"/>
                      </a:rPr>
                      <m:t>, </m:t>
                    </m:r>
                    <m:r>
                      <m:rPr>
                        <m:sty m:val="p"/>
                      </m:rPr>
                      <a:rPr lang="en-US" b="0" i="0" smtClean="0">
                        <a:solidFill>
                          <a:srgbClr val="3B3B3B"/>
                        </a:solidFill>
                        <a:latin typeface="Cambria Math" panose="02040503050406030204" pitchFamily="18" charset="0"/>
                      </a:rPr>
                      <m:t>Σ</m:t>
                    </m:r>
                    <m:d>
                      <m:dPr>
                        <m:ctrlPr>
                          <a:rPr lang="en-US" b="0" i="1" smtClean="0">
                            <a:solidFill>
                              <a:srgbClr val="3B3B3B"/>
                            </a:solidFill>
                            <a:latin typeface="Cambria Math" panose="02040503050406030204" pitchFamily="18" charset="0"/>
                          </a:rPr>
                        </m:ctrlPr>
                      </m:dPr>
                      <m:e>
                        <m:sSub>
                          <m:sSubPr>
                            <m:ctrlPr>
                              <a:rPr lang="en-US" b="0" i="1" smtClean="0">
                                <a:solidFill>
                                  <a:srgbClr val="3B3B3B"/>
                                </a:solidFill>
                                <a:latin typeface="Cambria Math" panose="02040503050406030204" pitchFamily="18" charset="0"/>
                              </a:rPr>
                            </m:ctrlPr>
                          </m:sSubPr>
                          <m:e>
                            <m:r>
                              <a:rPr lang="en-US" b="0" i="1" smtClean="0">
                                <a:solidFill>
                                  <a:srgbClr val="3B3B3B"/>
                                </a:solidFill>
                                <a:latin typeface="Cambria Math" panose="02040503050406030204" pitchFamily="18" charset="0"/>
                              </a:rPr>
                              <m:t>𝑥</m:t>
                            </m:r>
                          </m:e>
                          <m:sub>
                            <m:r>
                              <a:rPr lang="en-US" b="0" i="1" smtClean="0">
                                <a:solidFill>
                                  <a:srgbClr val="3B3B3B"/>
                                </a:solidFill>
                                <a:latin typeface="Cambria Math" panose="02040503050406030204" pitchFamily="18" charset="0"/>
                              </a:rPr>
                              <m:t>𝑖</m:t>
                            </m:r>
                          </m:sub>
                        </m:sSub>
                      </m:e>
                    </m:d>
                    <m:r>
                      <a:rPr lang="en-US" b="0" i="1" smtClean="0">
                        <a:solidFill>
                          <a:srgbClr val="3B3B3B"/>
                        </a:solidFill>
                        <a:latin typeface="Cambria Math" panose="02040503050406030204" pitchFamily="18" charset="0"/>
                      </a:rPr>
                      <m:t>)</m:t>
                    </m:r>
                  </m:oMath>
                </a14:m>
                <a:r>
                  <a:rPr lang="en-US" dirty="0"/>
                  <a:t>, then we can sample </a:t>
                </a:r>
                <a:r>
                  <a:rPr lang="en-US" i="1" dirty="0"/>
                  <a:t>z </a:t>
                </a:r>
                <a:r>
                  <a:rPr lang="en-US" dirty="0"/>
                  <a:t>using </a:t>
                </a:r>
                <a14:m>
                  <m:oMath xmlns:m="http://schemas.openxmlformats.org/officeDocument/2006/math">
                    <m:r>
                      <a:rPr lang="en-US" b="0" i="1" smtClean="0">
                        <a:solidFill>
                          <a:srgbClr val="3B3B3B"/>
                        </a:solidFill>
                        <a:latin typeface="Cambria Math" panose="02040503050406030204" pitchFamily="18" charset="0"/>
                      </a:rPr>
                      <m:t>𝑧</m:t>
                    </m:r>
                    <m:r>
                      <a:rPr lang="en-US" b="0" i="0" smtClean="0">
                        <a:solidFill>
                          <a:srgbClr val="3B3B3B"/>
                        </a:solidFill>
                        <a:latin typeface="Cambria Math" panose="02040503050406030204" pitchFamily="18" charset="0"/>
                      </a:rPr>
                      <m:t>=</m:t>
                    </m:r>
                    <m:r>
                      <a:rPr lang="en-US" i="1">
                        <a:solidFill>
                          <a:srgbClr val="3B3B3B"/>
                        </a:solidFill>
                        <a:latin typeface="Cambria Math" panose="02040503050406030204" pitchFamily="18" charset="0"/>
                      </a:rPr>
                      <m:t>𝜇</m:t>
                    </m:r>
                    <m:d>
                      <m:dPr>
                        <m:ctrlPr>
                          <a:rPr lang="en-US" i="1">
                            <a:solidFill>
                              <a:srgbClr val="3B3B3B"/>
                            </a:solidFill>
                            <a:latin typeface="Cambria Math" panose="02040503050406030204" pitchFamily="18" charset="0"/>
                          </a:rPr>
                        </m:ctrlPr>
                      </m:dPr>
                      <m:e>
                        <m:sSub>
                          <m:sSubPr>
                            <m:ctrlPr>
                              <a:rPr lang="en-US" i="1">
                                <a:solidFill>
                                  <a:srgbClr val="3B3B3B"/>
                                </a:solidFill>
                                <a:latin typeface="Cambria Math" panose="02040503050406030204" pitchFamily="18" charset="0"/>
                              </a:rPr>
                            </m:ctrlPr>
                          </m:sSubPr>
                          <m:e>
                            <m:r>
                              <a:rPr lang="en-US" i="1">
                                <a:solidFill>
                                  <a:srgbClr val="3B3B3B"/>
                                </a:solidFill>
                                <a:latin typeface="Cambria Math" panose="02040503050406030204" pitchFamily="18" charset="0"/>
                              </a:rPr>
                              <m:t>𝑥</m:t>
                            </m:r>
                          </m:e>
                          <m:sub>
                            <m:r>
                              <a:rPr lang="en-US" i="1">
                                <a:solidFill>
                                  <a:srgbClr val="3B3B3B"/>
                                </a:solidFill>
                                <a:latin typeface="Cambria Math" panose="02040503050406030204" pitchFamily="18" charset="0"/>
                              </a:rPr>
                              <m:t>𝑖</m:t>
                            </m:r>
                          </m:sub>
                        </m:sSub>
                      </m:e>
                    </m:d>
                    <m:r>
                      <a:rPr lang="en-US" b="0" i="1" smtClean="0">
                        <a:solidFill>
                          <a:srgbClr val="3B3B3B"/>
                        </a:solidFill>
                        <a:latin typeface="Cambria Math" panose="02040503050406030204" pitchFamily="18" charset="0"/>
                      </a:rPr>
                      <m:t>+√(</m:t>
                    </m:r>
                    <m:r>
                      <m:rPr>
                        <m:sty m:val="p"/>
                      </m:rPr>
                      <a:rPr lang="en-US">
                        <a:solidFill>
                          <a:srgbClr val="3B3B3B"/>
                        </a:solidFill>
                        <a:latin typeface="Cambria Math" panose="02040503050406030204" pitchFamily="18" charset="0"/>
                      </a:rPr>
                      <m:t>Σ</m:t>
                    </m:r>
                    <m:d>
                      <m:dPr>
                        <m:ctrlPr>
                          <a:rPr lang="en-US" i="1">
                            <a:solidFill>
                              <a:srgbClr val="3B3B3B"/>
                            </a:solidFill>
                            <a:latin typeface="Cambria Math" panose="02040503050406030204" pitchFamily="18" charset="0"/>
                          </a:rPr>
                        </m:ctrlPr>
                      </m:dPr>
                      <m:e>
                        <m:sSub>
                          <m:sSubPr>
                            <m:ctrlPr>
                              <a:rPr lang="en-US" i="1">
                                <a:solidFill>
                                  <a:srgbClr val="3B3B3B"/>
                                </a:solidFill>
                                <a:latin typeface="Cambria Math" panose="02040503050406030204" pitchFamily="18" charset="0"/>
                              </a:rPr>
                            </m:ctrlPr>
                          </m:sSubPr>
                          <m:e>
                            <m:r>
                              <a:rPr lang="en-US" i="1">
                                <a:solidFill>
                                  <a:srgbClr val="3B3B3B"/>
                                </a:solidFill>
                                <a:latin typeface="Cambria Math" panose="02040503050406030204" pitchFamily="18" charset="0"/>
                              </a:rPr>
                              <m:t>𝑥</m:t>
                            </m:r>
                          </m:e>
                          <m:sub>
                            <m:r>
                              <a:rPr lang="en-US" i="1">
                                <a:solidFill>
                                  <a:srgbClr val="3B3B3B"/>
                                </a:solidFill>
                                <a:latin typeface="Cambria Math" panose="02040503050406030204" pitchFamily="18" charset="0"/>
                              </a:rPr>
                              <m:t>𝑖</m:t>
                            </m:r>
                          </m:sub>
                        </m:sSub>
                        <m:r>
                          <a:rPr lang="en-US" b="0" i="1" smtClean="0">
                            <a:solidFill>
                              <a:srgbClr val="3B3B3B"/>
                            </a:solidFill>
                            <a:latin typeface="Cambria Math" panose="02040503050406030204" pitchFamily="18" charset="0"/>
                          </a:rPr>
                          <m:t>)</m:t>
                        </m:r>
                      </m:e>
                    </m:d>
                    <m:r>
                      <a:rPr lang="en-US" b="0" i="1" smtClean="0">
                        <a:solidFill>
                          <a:srgbClr val="3B3B3B"/>
                        </a:solidFill>
                        <a:latin typeface="Cambria Math" panose="02040503050406030204" pitchFamily="18" charset="0"/>
                      </a:rPr>
                      <m:t> </m:t>
                    </m:r>
                    <m:r>
                      <a:rPr lang="en-US" b="0" i="1" smtClean="0">
                        <a:solidFill>
                          <a:srgbClr val="3B3B3B"/>
                        </a:solidFill>
                        <a:latin typeface="Cambria Math" panose="02040503050406030204" pitchFamily="18" charset="0"/>
                      </a:rPr>
                      <m:t>𝜖</m:t>
                    </m:r>
                  </m:oMath>
                </a14:m>
                <a:r>
                  <a:rPr lang="en-US" dirty="0"/>
                  <a:t>, where </a:t>
                </a:r>
                <a14:m>
                  <m:oMath xmlns:m="http://schemas.openxmlformats.org/officeDocument/2006/math">
                    <m:r>
                      <a:rPr lang="en-US" b="0" i="1" smtClean="0">
                        <a:latin typeface="Cambria Math" panose="02040503050406030204" pitchFamily="18" charset="0"/>
                      </a:rPr>
                      <m:t>𝜖</m:t>
                    </m:r>
                  </m:oMath>
                </a14:m>
                <a:r>
                  <a:rPr lang="en-US" dirty="0"/>
                  <a:t> is </a:t>
                </a:r>
                <a:r>
                  <a:rPr lang="en-US" i="1" dirty="0"/>
                  <a:t>N</a:t>
                </a:r>
                <a:r>
                  <a:rPr lang="en-US" dirty="0"/>
                  <a:t>(0,1).  So we can draw samples from </a:t>
                </a:r>
                <a:r>
                  <a:rPr lang="en-US" i="1" dirty="0"/>
                  <a:t>N</a:t>
                </a:r>
                <a:r>
                  <a:rPr lang="en-US" dirty="0"/>
                  <a:t>(0,1), which doesn’t depend on the parameters.   </a:t>
                </a:r>
              </a:p>
            </p:txBody>
          </p:sp>
        </mc:Choice>
        <mc:Fallback>
          <p:sp>
            <p:nvSpPr>
              <p:cNvPr id="3" name="Content Placeholder 2">
                <a:extLst>
                  <a:ext uri="{FF2B5EF4-FFF2-40B4-BE49-F238E27FC236}">
                    <a16:creationId xmlns:a16="http://schemas.microsoft.com/office/drawing/2014/main" xmlns="" xmlns:a14="http://schemas.microsoft.com/office/drawing/2010/main" id="{C7FA7DDD-44D8-CC44-BD35-978C0D719ACC}"/>
                  </a:ext>
                </a:extLst>
              </p:cNvPr>
              <p:cNvSpPr>
                <a:spLocks noGrp="1" noRot="1" noChangeAspect="1" noMove="1" noResize="1" noEditPoints="1" noAdjustHandles="1" noChangeArrowheads="1" noChangeShapeType="1" noTextEdit="1"/>
              </p:cNvSpPr>
              <p:nvPr>
                <p:ph idx="1"/>
              </p:nvPr>
            </p:nvSpPr>
            <p:spPr>
              <a:xfrm>
                <a:off x="628650" y="1825625"/>
                <a:ext cx="7886700" cy="4707522"/>
              </a:xfrm>
              <a:blipFill>
                <a:blip r:embed="rId2" cstate="print"/>
                <a:stretch>
                  <a:fillRect l="-1447" t="-24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xmlns="" id="{F853DEE7-42E3-1C45-B798-178FB3F24B71}"/>
              </a:ext>
            </a:extLst>
          </p:cNvPr>
          <p:cNvSpPr txBox="1"/>
          <p:nvPr/>
        </p:nvSpPr>
        <p:spPr>
          <a:xfrm>
            <a:off x="0" y="6581001"/>
            <a:ext cx="7566367" cy="276999"/>
          </a:xfrm>
          <a:prstGeom prst="rect">
            <a:avLst/>
          </a:prstGeom>
          <a:noFill/>
        </p:spPr>
        <p:txBody>
          <a:bodyPr wrap="none" rtlCol="0">
            <a:spAutoFit/>
          </a:bodyPr>
          <a:lstStyle/>
          <a:p>
            <a:r>
              <a:rPr lang="en-US" sz="1200" dirty="0"/>
              <a:t>https://</a:t>
            </a:r>
            <a:r>
              <a:rPr lang="en-US" sz="1200" dirty="0" err="1"/>
              <a:t>nbviewer.jupyter.org</a:t>
            </a:r>
            <a:r>
              <a:rPr lang="en-US" sz="1200" dirty="0"/>
              <a:t>/</a:t>
            </a:r>
            <a:r>
              <a:rPr lang="en-US" sz="1200" dirty="0" err="1"/>
              <a:t>github</a:t>
            </a:r>
            <a:r>
              <a:rPr lang="en-US" sz="1200" dirty="0"/>
              <a:t>/</a:t>
            </a:r>
            <a:r>
              <a:rPr lang="en-US" sz="1200" dirty="0" err="1"/>
              <a:t>krasserm</a:t>
            </a:r>
            <a:r>
              <a:rPr lang="en-US" sz="1200" dirty="0"/>
              <a:t>/</a:t>
            </a:r>
            <a:r>
              <a:rPr lang="en-US" sz="1200" dirty="0" err="1"/>
              <a:t>bayesian</a:t>
            </a:r>
            <a:r>
              <a:rPr lang="en-US" sz="1200" dirty="0"/>
              <a:t>-machine-learning/blob/master/</a:t>
            </a:r>
            <a:r>
              <a:rPr lang="en-US" sz="1200" dirty="0" err="1"/>
              <a:t>variational_autoencoder.ipynb</a:t>
            </a:r>
            <a:endParaRPr lang="en-US" sz="1200" dirty="0"/>
          </a:p>
        </p:txBody>
      </p:sp>
      <p:pic>
        <p:nvPicPr>
          <p:cNvPr id="2050" name="Picture 2" descr="vae-3">
            <a:extLst>
              <a:ext uri="{FF2B5EF4-FFF2-40B4-BE49-F238E27FC236}">
                <a16:creationId xmlns:a16="http://schemas.microsoft.com/office/drawing/2014/main" xmlns="" id="{2EB1E2C7-9B65-2948-A114-7F5920765CDC}"/>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5387" y="3608604"/>
            <a:ext cx="7938655" cy="267516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77638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0" y="1025237"/>
            <a:ext cx="9144000" cy="2895600"/>
          </a:xfrm>
          <a:prstGeom prst="rect">
            <a:avLst/>
          </a:prstGeom>
        </p:spPr>
      </p:pic>
      <p:sp>
        <p:nvSpPr>
          <p:cNvPr id="4" name="Title 1">
            <a:extLst>
              <a:ext uri="{FF2B5EF4-FFF2-40B4-BE49-F238E27FC236}">
                <a16:creationId xmlns:a16="http://schemas.microsoft.com/office/drawing/2014/main" xmlns="" id="{2C745E3F-4179-6448-AA78-9B4499A5738C}"/>
              </a:ext>
            </a:extLst>
          </p:cNvPr>
          <p:cNvSpPr>
            <a:spLocks noGrp="1"/>
          </p:cNvSpPr>
          <p:nvPr>
            <p:ph type="title"/>
          </p:nvPr>
        </p:nvSpPr>
        <p:spPr>
          <a:xfrm>
            <a:off x="337704" y="46472"/>
            <a:ext cx="5467351" cy="646256"/>
          </a:xfrm>
        </p:spPr>
        <p:txBody>
          <a:bodyPr>
            <a:normAutofit fontScale="90000"/>
          </a:bodyPr>
          <a:lstStyle/>
          <a:p>
            <a:r>
              <a:rPr lang="en-US" dirty="0" smtClean="0"/>
              <a:t>Mathematics Behind VAE</a:t>
            </a:r>
            <a:endParaRPr lang="en-US" dirty="0"/>
          </a:p>
        </p:txBody>
      </p:sp>
      <p:pic>
        <p:nvPicPr>
          <p:cNvPr id="5" name="Picture 4"/>
          <p:cNvPicPr>
            <a:picLocks noChangeAspect="1"/>
          </p:cNvPicPr>
          <p:nvPr/>
        </p:nvPicPr>
        <p:blipFill>
          <a:blip r:embed="rId3" cstate="print"/>
          <a:stretch>
            <a:fillRect/>
          </a:stretch>
        </p:blipFill>
        <p:spPr>
          <a:xfrm>
            <a:off x="116464" y="4200525"/>
            <a:ext cx="9027536" cy="2061730"/>
          </a:xfrm>
          <a:prstGeom prst="rect">
            <a:avLst/>
          </a:prstGeom>
        </p:spPr>
      </p:pic>
    </p:spTree>
    <p:extLst>
      <p:ext uri="{BB962C8B-B14F-4D97-AF65-F5344CB8AC3E}">
        <p14:creationId xmlns:p14="http://schemas.microsoft.com/office/powerpoint/2010/main" xmlns="" val="2534570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A68211-A6C5-084B-8492-EE4C2A548F4F}"/>
              </a:ext>
            </a:extLst>
          </p:cNvPr>
          <p:cNvSpPr>
            <a:spLocks noGrp="1"/>
          </p:cNvSpPr>
          <p:nvPr>
            <p:ph type="title"/>
          </p:nvPr>
        </p:nvSpPr>
        <p:spPr/>
        <p:txBody>
          <a:bodyPr/>
          <a:lstStyle/>
          <a:p>
            <a:r>
              <a:rPr lang="en-US" dirty="0"/>
              <a:t>VAE generative model</a:t>
            </a:r>
          </a:p>
        </p:txBody>
      </p:sp>
      <p:sp>
        <p:nvSpPr>
          <p:cNvPr id="3" name="Content Placeholder 2">
            <a:extLst>
              <a:ext uri="{FF2B5EF4-FFF2-40B4-BE49-F238E27FC236}">
                <a16:creationId xmlns:a16="http://schemas.microsoft.com/office/drawing/2014/main" xmlns="" id="{576ACD35-355C-3549-9E12-32C3A75D0373}"/>
              </a:ext>
            </a:extLst>
          </p:cNvPr>
          <p:cNvSpPr>
            <a:spLocks noGrp="1"/>
          </p:cNvSpPr>
          <p:nvPr>
            <p:ph idx="1"/>
          </p:nvPr>
        </p:nvSpPr>
        <p:spPr/>
        <p:txBody>
          <a:bodyPr/>
          <a:lstStyle/>
          <a:p>
            <a:r>
              <a:rPr lang="en-US" dirty="0"/>
              <a:t>After training,             is close to a standard normal, N(0,1) – easy to sample.  </a:t>
            </a:r>
          </a:p>
          <a:p>
            <a:r>
              <a:rPr lang="en-US" dirty="0"/>
              <a:t>Using a sample of </a:t>
            </a:r>
            <a:r>
              <a:rPr lang="en-US" i="1" dirty="0"/>
              <a:t>z</a:t>
            </a:r>
            <a:r>
              <a:rPr lang="en-US" dirty="0"/>
              <a:t> from             as input to sample from              gives an approximate reconstruction of </a:t>
            </a:r>
            <a:r>
              <a:rPr lang="en-US" i="1" dirty="0"/>
              <a:t>x</a:t>
            </a:r>
            <a:r>
              <a:rPr lang="en-US" i="1" baseline="-25000" dirty="0"/>
              <a:t>i</a:t>
            </a:r>
            <a:r>
              <a:rPr lang="en-US" dirty="0"/>
              <a:t>, at least in expectation.  </a:t>
            </a:r>
          </a:p>
          <a:p>
            <a:r>
              <a:rPr lang="en-US" dirty="0"/>
              <a:t>If we sample any </a:t>
            </a:r>
            <a:r>
              <a:rPr lang="en-US" i="1" dirty="0"/>
              <a:t>z</a:t>
            </a:r>
            <a:r>
              <a:rPr lang="en-US" dirty="0"/>
              <a:t> from N(0,1) and use it as input to to sample from              then we can approximate the entire data distribution </a:t>
            </a:r>
            <a:r>
              <a:rPr lang="en-US" i="1" dirty="0"/>
              <a:t>p</a:t>
            </a:r>
            <a:r>
              <a:rPr lang="en-US" dirty="0"/>
              <a:t>(</a:t>
            </a:r>
            <a:r>
              <a:rPr lang="en-US" i="1" dirty="0"/>
              <a:t>x</a:t>
            </a:r>
            <a:r>
              <a:rPr lang="en-US" dirty="0"/>
              <a:t>).   I.e., we can generate new samples that look like the input but aren’t in the input.  </a:t>
            </a:r>
          </a:p>
        </p:txBody>
      </p:sp>
      <p:pic>
        <p:nvPicPr>
          <p:cNvPr id="5" name="Picture 4">
            <a:extLst>
              <a:ext uri="{FF2B5EF4-FFF2-40B4-BE49-F238E27FC236}">
                <a16:creationId xmlns:a16="http://schemas.microsoft.com/office/drawing/2014/main" xmlns="" id="{1DB44CD3-7DF8-9649-9C6C-F61D85D8FA4C}"/>
              </a:ext>
            </a:extLst>
          </p:cNvPr>
          <p:cNvPicPr>
            <a:picLocks noChangeAspect="1"/>
          </p:cNvPicPr>
          <p:nvPr/>
        </p:nvPicPr>
        <p:blipFill>
          <a:blip r:embed="rId2" cstate="print"/>
          <a:stretch>
            <a:fillRect/>
          </a:stretch>
        </p:blipFill>
        <p:spPr>
          <a:xfrm>
            <a:off x="3038936" y="1916300"/>
            <a:ext cx="921443" cy="299272"/>
          </a:xfrm>
          <a:prstGeom prst="rect">
            <a:avLst/>
          </a:prstGeom>
        </p:spPr>
      </p:pic>
      <p:pic>
        <p:nvPicPr>
          <p:cNvPr id="6" name="Picture 5">
            <a:extLst>
              <a:ext uri="{FF2B5EF4-FFF2-40B4-BE49-F238E27FC236}">
                <a16:creationId xmlns:a16="http://schemas.microsoft.com/office/drawing/2014/main" xmlns="" id="{C8F4B876-F7F4-E044-96F2-E78E03083EE3}"/>
              </a:ext>
            </a:extLst>
          </p:cNvPr>
          <p:cNvPicPr>
            <a:picLocks noChangeAspect="1"/>
          </p:cNvPicPr>
          <p:nvPr/>
        </p:nvPicPr>
        <p:blipFill>
          <a:blip r:embed="rId2" cstate="print"/>
          <a:stretch>
            <a:fillRect/>
          </a:stretch>
        </p:blipFill>
        <p:spPr>
          <a:xfrm>
            <a:off x="4572000" y="2789136"/>
            <a:ext cx="921443" cy="299272"/>
          </a:xfrm>
          <a:prstGeom prst="rect">
            <a:avLst/>
          </a:prstGeom>
        </p:spPr>
      </p:pic>
      <p:pic>
        <p:nvPicPr>
          <p:cNvPr id="7" name="Picture 6">
            <a:extLst>
              <a:ext uri="{FF2B5EF4-FFF2-40B4-BE49-F238E27FC236}">
                <a16:creationId xmlns:a16="http://schemas.microsoft.com/office/drawing/2014/main" xmlns="" id="{24E9E334-5FF7-AC4E-A008-F02F9A9C4795}"/>
              </a:ext>
            </a:extLst>
          </p:cNvPr>
          <p:cNvPicPr>
            <a:picLocks noChangeAspect="1"/>
          </p:cNvPicPr>
          <p:nvPr/>
        </p:nvPicPr>
        <p:blipFill>
          <a:blip r:embed="rId3" cstate="print"/>
          <a:stretch>
            <a:fillRect/>
          </a:stretch>
        </p:blipFill>
        <p:spPr>
          <a:xfrm>
            <a:off x="1690021" y="3163209"/>
            <a:ext cx="961738" cy="334891"/>
          </a:xfrm>
          <a:prstGeom prst="rect">
            <a:avLst/>
          </a:prstGeom>
        </p:spPr>
      </p:pic>
      <p:pic>
        <p:nvPicPr>
          <p:cNvPr id="8" name="Picture 7">
            <a:extLst>
              <a:ext uri="{FF2B5EF4-FFF2-40B4-BE49-F238E27FC236}">
                <a16:creationId xmlns:a16="http://schemas.microsoft.com/office/drawing/2014/main" xmlns="" id="{3E1A5600-3120-6341-8938-8E00CF5CF61D}"/>
              </a:ext>
            </a:extLst>
          </p:cNvPr>
          <p:cNvPicPr>
            <a:picLocks noChangeAspect="1"/>
          </p:cNvPicPr>
          <p:nvPr/>
        </p:nvPicPr>
        <p:blipFill>
          <a:blip r:embed="rId3" cstate="print"/>
          <a:stretch>
            <a:fillRect/>
          </a:stretch>
        </p:blipFill>
        <p:spPr>
          <a:xfrm>
            <a:off x="3610262" y="4448989"/>
            <a:ext cx="961738" cy="334891"/>
          </a:xfrm>
          <a:prstGeom prst="rect">
            <a:avLst/>
          </a:prstGeom>
        </p:spPr>
      </p:pic>
    </p:spTree>
    <p:extLst>
      <p:ext uri="{BB962C8B-B14F-4D97-AF65-F5344CB8AC3E}">
        <p14:creationId xmlns:p14="http://schemas.microsoft.com/office/powerpoint/2010/main" xmlns="" val="561628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A68211-A6C5-084B-8492-EE4C2A548F4F}"/>
              </a:ext>
            </a:extLst>
          </p:cNvPr>
          <p:cNvSpPr>
            <a:spLocks noGrp="1"/>
          </p:cNvSpPr>
          <p:nvPr>
            <p:ph type="title"/>
          </p:nvPr>
        </p:nvSpPr>
        <p:spPr>
          <a:xfrm>
            <a:off x="1824404" y="365126"/>
            <a:ext cx="5125036" cy="521139"/>
          </a:xfrm>
        </p:spPr>
        <p:txBody>
          <a:bodyPr>
            <a:normAutofit fontScale="90000"/>
          </a:bodyPr>
          <a:lstStyle/>
          <a:p>
            <a:r>
              <a:rPr lang="en-US" dirty="0"/>
              <a:t>VAE generative model</a:t>
            </a:r>
          </a:p>
        </p:txBody>
      </p:sp>
      <p:pic>
        <p:nvPicPr>
          <p:cNvPr id="1026" name="Picture 2"/>
          <p:cNvPicPr>
            <a:picLocks noChangeAspect="1" noChangeArrowheads="1"/>
          </p:cNvPicPr>
          <p:nvPr/>
        </p:nvPicPr>
        <p:blipFill>
          <a:blip r:embed="rId2" cstate="print"/>
          <a:srcRect/>
          <a:stretch>
            <a:fillRect/>
          </a:stretch>
        </p:blipFill>
        <p:spPr bwMode="auto">
          <a:xfrm>
            <a:off x="628650" y="1070482"/>
            <a:ext cx="7895639" cy="5224810"/>
          </a:xfrm>
          <a:prstGeom prst="rect">
            <a:avLst/>
          </a:prstGeom>
          <a:noFill/>
          <a:ln w="9525">
            <a:noFill/>
            <a:miter lim="800000"/>
            <a:headEnd/>
            <a:tailEnd/>
          </a:ln>
        </p:spPr>
      </p:pic>
    </p:spTree>
    <p:extLst>
      <p:ext uri="{BB962C8B-B14F-4D97-AF65-F5344CB8AC3E}">
        <p14:creationId xmlns:p14="http://schemas.microsoft.com/office/powerpoint/2010/main" xmlns="" val="561628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A68211-A6C5-084B-8492-EE4C2A548F4F}"/>
              </a:ext>
            </a:extLst>
          </p:cNvPr>
          <p:cNvSpPr>
            <a:spLocks noGrp="1"/>
          </p:cNvSpPr>
          <p:nvPr>
            <p:ph type="title"/>
          </p:nvPr>
        </p:nvSpPr>
        <p:spPr/>
        <p:txBody>
          <a:bodyPr/>
          <a:lstStyle/>
          <a:p>
            <a:r>
              <a:rPr lang="en-US" dirty="0"/>
              <a:t>VAE generative model</a:t>
            </a:r>
          </a:p>
        </p:txBody>
      </p:sp>
      <p:pic>
        <p:nvPicPr>
          <p:cNvPr id="2050" name="Picture 2"/>
          <p:cNvPicPr>
            <a:picLocks noChangeAspect="1" noChangeArrowheads="1"/>
          </p:cNvPicPr>
          <p:nvPr/>
        </p:nvPicPr>
        <p:blipFill>
          <a:blip r:embed="rId2" cstate="print"/>
          <a:srcRect/>
          <a:stretch>
            <a:fillRect/>
          </a:stretch>
        </p:blipFill>
        <p:spPr bwMode="auto">
          <a:xfrm>
            <a:off x="0" y="1690689"/>
            <a:ext cx="9296400" cy="4333875"/>
          </a:xfrm>
          <a:prstGeom prst="rect">
            <a:avLst/>
          </a:prstGeom>
          <a:noFill/>
          <a:ln w="9525">
            <a:noFill/>
            <a:miter lim="800000"/>
            <a:headEnd/>
            <a:tailEnd/>
          </a:ln>
        </p:spPr>
      </p:pic>
    </p:spTree>
    <p:extLst>
      <p:ext uri="{BB962C8B-B14F-4D97-AF65-F5344CB8AC3E}">
        <p14:creationId xmlns:p14="http://schemas.microsoft.com/office/powerpoint/2010/main" xmlns="" val="561628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A68211-A6C5-084B-8492-EE4C2A548F4F}"/>
              </a:ext>
            </a:extLst>
          </p:cNvPr>
          <p:cNvSpPr>
            <a:spLocks noGrp="1"/>
          </p:cNvSpPr>
          <p:nvPr>
            <p:ph type="title"/>
          </p:nvPr>
        </p:nvSpPr>
        <p:spPr/>
        <p:txBody>
          <a:bodyPr/>
          <a:lstStyle/>
          <a:p>
            <a:r>
              <a:rPr lang="en-US" dirty="0"/>
              <a:t>VAE generative model</a:t>
            </a:r>
          </a:p>
        </p:txBody>
      </p:sp>
      <p:pic>
        <p:nvPicPr>
          <p:cNvPr id="3074" name="Picture 2"/>
          <p:cNvPicPr>
            <a:picLocks noChangeAspect="1" noChangeArrowheads="1"/>
          </p:cNvPicPr>
          <p:nvPr/>
        </p:nvPicPr>
        <p:blipFill>
          <a:blip r:embed="rId2" cstate="print"/>
          <a:srcRect/>
          <a:stretch>
            <a:fillRect/>
          </a:stretch>
        </p:blipFill>
        <p:spPr bwMode="auto">
          <a:xfrm>
            <a:off x="0" y="2363225"/>
            <a:ext cx="9201150" cy="2609850"/>
          </a:xfrm>
          <a:prstGeom prst="rect">
            <a:avLst/>
          </a:prstGeom>
          <a:noFill/>
          <a:ln w="9525">
            <a:noFill/>
            <a:miter lim="800000"/>
            <a:headEnd/>
            <a:tailEnd/>
          </a:ln>
        </p:spPr>
      </p:pic>
    </p:spTree>
    <p:extLst>
      <p:ext uri="{BB962C8B-B14F-4D97-AF65-F5344CB8AC3E}">
        <p14:creationId xmlns:p14="http://schemas.microsoft.com/office/powerpoint/2010/main" xmlns="" val="5616282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A68211-A6C5-084B-8492-EE4C2A548F4F}"/>
              </a:ext>
            </a:extLst>
          </p:cNvPr>
          <p:cNvSpPr>
            <a:spLocks noGrp="1"/>
          </p:cNvSpPr>
          <p:nvPr>
            <p:ph type="title"/>
          </p:nvPr>
        </p:nvSpPr>
        <p:spPr/>
        <p:txBody>
          <a:bodyPr/>
          <a:lstStyle/>
          <a:p>
            <a:r>
              <a:rPr lang="en-US" dirty="0"/>
              <a:t>VAE generative model</a:t>
            </a:r>
          </a:p>
        </p:txBody>
      </p:sp>
      <p:pic>
        <p:nvPicPr>
          <p:cNvPr id="4098" name="Picture 2"/>
          <p:cNvPicPr>
            <a:picLocks noChangeAspect="1" noChangeArrowheads="1"/>
          </p:cNvPicPr>
          <p:nvPr/>
        </p:nvPicPr>
        <p:blipFill>
          <a:blip r:embed="rId2" cstate="print"/>
          <a:srcRect/>
          <a:stretch>
            <a:fillRect/>
          </a:stretch>
        </p:blipFill>
        <p:spPr bwMode="auto">
          <a:xfrm>
            <a:off x="0" y="2070002"/>
            <a:ext cx="9267825" cy="4152900"/>
          </a:xfrm>
          <a:prstGeom prst="rect">
            <a:avLst/>
          </a:prstGeom>
          <a:noFill/>
          <a:ln w="9525">
            <a:noFill/>
            <a:miter lim="800000"/>
            <a:headEnd/>
            <a:tailEnd/>
          </a:ln>
        </p:spPr>
      </p:pic>
    </p:spTree>
    <p:extLst>
      <p:ext uri="{BB962C8B-B14F-4D97-AF65-F5344CB8AC3E}">
        <p14:creationId xmlns:p14="http://schemas.microsoft.com/office/powerpoint/2010/main" xmlns="" val="5616282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A68211-A6C5-084B-8492-EE4C2A548F4F}"/>
              </a:ext>
            </a:extLst>
          </p:cNvPr>
          <p:cNvSpPr>
            <a:spLocks noGrp="1"/>
          </p:cNvSpPr>
          <p:nvPr>
            <p:ph type="title"/>
          </p:nvPr>
        </p:nvSpPr>
        <p:spPr/>
        <p:txBody>
          <a:bodyPr/>
          <a:lstStyle/>
          <a:p>
            <a:r>
              <a:rPr lang="en-US" dirty="0"/>
              <a:t>VAE generative model</a:t>
            </a:r>
          </a:p>
        </p:txBody>
      </p:sp>
      <p:pic>
        <p:nvPicPr>
          <p:cNvPr id="5122" name="Picture 2"/>
          <p:cNvPicPr>
            <a:picLocks noChangeAspect="1" noChangeArrowheads="1"/>
          </p:cNvPicPr>
          <p:nvPr/>
        </p:nvPicPr>
        <p:blipFill>
          <a:blip r:embed="rId2" cstate="print"/>
          <a:srcRect/>
          <a:stretch>
            <a:fillRect/>
          </a:stretch>
        </p:blipFill>
        <p:spPr bwMode="auto">
          <a:xfrm>
            <a:off x="114300" y="2333625"/>
            <a:ext cx="8915400" cy="2190750"/>
          </a:xfrm>
          <a:prstGeom prst="rect">
            <a:avLst/>
          </a:prstGeom>
          <a:noFill/>
          <a:ln w="9525">
            <a:noFill/>
            <a:miter lim="800000"/>
            <a:headEnd/>
            <a:tailEnd/>
          </a:ln>
        </p:spPr>
      </p:pic>
    </p:spTree>
    <p:extLst>
      <p:ext uri="{BB962C8B-B14F-4D97-AF65-F5344CB8AC3E}">
        <p14:creationId xmlns:p14="http://schemas.microsoft.com/office/powerpoint/2010/main" xmlns="" val="5616282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A68211-A6C5-084B-8492-EE4C2A548F4F}"/>
              </a:ext>
            </a:extLst>
          </p:cNvPr>
          <p:cNvSpPr>
            <a:spLocks noGrp="1"/>
          </p:cNvSpPr>
          <p:nvPr>
            <p:ph type="title"/>
          </p:nvPr>
        </p:nvSpPr>
        <p:spPr/>
        <p:txBody>
          <a:bodyPr/>
          <a:lstStyle/>
          <a:p>
            <a:r>
              <a:rPr lang="en-US" dirty="0"/>
              <a:t>VAE generative model</a:t>
            </a:r>
          </a:p>
        </p:txBody>
      </p:sp>
      <p:pic>
        <p:nvPicPr>
          <p:cNvPr id="6146" name="Picture 2"/>
          <p:cNvPicPr>
            <a:picLocks noChangeAspect="1" noChangeArrowheads="1"/>
          </p:cNvPicPr>
          <p:nvPr/>
        </p:nvPicPr>
        <p:blipFill>
          <a:blip r:embed="rId2" cstate="print"/>
          <a:srcRect/>
          <a:stretch>
            <a:fillRect/>
          </a:stretch>
        </p:blipFill>
        <p:spPr bwMode="auto">
          <a:xfrm>
            <a:off x="533400" y="2219325"/>
            <a:ext cx="7981950" cy="2419350"/>
          </a:xfrm>
          <a:prstGeom prst="rect">
            <a:avLst/>
          </a:prstGeom>
          <a:noFill/>
          <a:ln w="9525">
            <a:noFill/>
            <a:miter lim="800000"/>
            <a:headEnd/>
            <a:tailEnd/>
          </a:ln>
        </p:spPr>
      </p:pic>
    </p:spTree>
    <p:extLst>
      <p:ext uri="{BB962C8B-B14F-4D97-AF65-F5344CB8AC3E}">
        <p14:creationId xmlns:p14="http://schemas.microsoft.com/office/powerpoint/2010/main" xmlns="" val="561628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96982" y="458066"/>
            <a:ext cx="8714509" cy="704850"/>
          </a:xfrm>
          <a:prstGeom prst="rect">
            <a:avLst/>
          </a:prstGeom>
        </p:spPr>
      </p:pic>
      <p:pic>
        <p:nvPicPr>
          <p:cNvPr id="3" name="Picture 2"/>
          <p:cNvPicPr>
            <a:picLocks noChangeAspect="1"/>
          </p:cNvPicPr>
          <p:nvPr/>
        </p:nvPicPr>
        <p:blipFill>
          <a:blip r:embed="rId3" cstate="print"/>
          <a:stretch>
            <a:fillRect/>
          </a:stretch>
        </p:blipFill>
        <p:spPr>
          <a:xfrm>
            <a:off x="96982" y="1288905"/>
            <a:ext cx="8940079" cy="4072804"/>
          </a:xfrm>
          <a:prstGeom prst="rect">
            <a:avLst/>
          </a:prstGeom>
        </p:spPr>
      </p:pic>
      <p:pic>
        <p:nvPicPr>
          <p:cNvPr id="4" name="Picture 3"/>
          <p:cNvPicPr>
            <a:picLocks noChangeAspect="1"/>
          </p:cNvPicPr>
          <p:nvPr/>
        </p:nvPicPr>
        <p:blipFill>
          <a:blip r:embed="rId4" cstate="print"/>
          <a:stretch>
            <a:fillRect/>
          </a:stretch>
        </p:blipFill>
        <p:spPr>
          <a:xfrm>
            <a:off x="346364" y="5487698"/>
            <a:ext cx="8174182" cy="877166"/>
          </a:xfrm>
          <a:prstGeom prst="rect">
            <a:avLst/>
          </a:prstGeom>
        </p:spPr>
      </p:pic>
    </p:spTree>
    <p:extLst>
      <p:ext uri="{BB962C8B-B14F-4D97-AF65-F5344CB8AC3E}">
        <p14:creationId xmlns:p14="http://schemas.microsoft.com/office/powerpoint/2010/main" xmlns="" val="24343581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75E3588147654284604D4E812B6D70" ma:contentTypeVersion="28" ma:contentTypeDescription="Create a new document." ma:contentTypeScope="" ma:versionID="e9040ec0448016b5ecefae34f6404748">
  <xsd:schema xmlns:xsd="http://www.w3.org/2001/XMLSchema" xmlns:xs="http://www.w3.org/2001/XMLSchema" xmlns:p="http://schemas.microsoft.com/office/2006/metadata/properties" xmlns:ns2="0a2451e9-b2b7-43a3-aada-52e3e0c35c47" targetNamespace="http://schemas.microsoft.com/office/2006/metadata/properties" ma:root="true" ma:fieldsID="95855f07cc4afafae1953c524469974f" ns2:_="">
    <xsd:import namespace="0a2451e9-b2b7-43a3-aada-52e3e0c35c47"/>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2451e9-b2b7-43a3-aada-52e3e0c35c47"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Type xmlns="0a2451e9-b2b7-43a3-aada-52e3e0c35c47" xsi:nil="true"/>
    <CultureName xmlns="0a2451e9-b2b7-43a3-aada-52e3e0c35c47" xsi:nil="true"/>
    <LMS_Mappings xmlns="0a2451e9-b2b7-43a3-aada-52e3e0c35c47" xsi:nil="true"/>
    <Invited_Students xmlns="0a2451e9-b2b7-43a3-aada-52e3e0c35c47" xsi:nil="true"/>
    <IsNotebookLocked xmlns="0a2451e9-b2b7-43a3-aada-52e3e0c35c47" xsi:nil="true"/>
    <Math_Settings xmlns="0a2451e9-b2b7-43a3-aada-52e3e0c35c47" xsi:nil="true"/>
    <Self_Registration_Enabled xmlns="0a2451e9-b2b7-43a3-aada-52e3e0c35c47" xsi:nil="true"/>
    <Teachers xmlns="0a2451e9-b2b7-43a3-aada-52e3e0c35c47">
      <UserInfo>
        <DisplayName/>
        <AccountId xsi:nil="true"/>
        <AccountType/>
      </UserInfo>
    </Teachers>
    <Students xmlns="0a2451e9-b2b7-43a3-aada-52e3e0c35c47">
      <UserInfo>
        <DisplayName/>
        <AccountId xsi:nil="true"/>
        <AccountType/>
      </UserInfo>
    </Students>
    <Student_Groups xmlns="0a2451e9-b2b7-43a3-aada-52e3e0c35c47">
      <UserInfo>
        <DisplayName/>
        <AccountId xsi:nil="true"/>
        <AccountType/>
      </UserInfo>
    </Student_Groups>
    <Templates xmlns="0a2451e9-b2b7-43a3-aada-52e3e0c35c47" xsi:nil="true"/>
    <Has_Teacher_Only_SectionGroup xmlns="0a2451e9-b2b7-43a3-aada-52e3e0c35c47" xsi:nil="true"/>
    <NotebookType xmlns="0a2451e9-b2b7-43a3-aada-52e3e0c35c47" xsi:nil="true"/>
    <Distribution_Groups xmlns="0a2451e9-b2b7-43a3-aada-52e3e0c35c47" xsi:nil="true"/>
    <AppVersion xmlns="0a2451e9-b2b7-43a3-aada-52e3e0c35c47" xsi:nil="true"/>
    <Invited_Teachers xmlns="0a2451e9-b2b7-43a3-aada-52e3e0c35c47" xsi:nil="true"/>
    <Teams_Channel_Section_Location xmlns="0a2451e9-b2b7-43a3-aada-52e3e0c35c47" xsi:nil="true"/>
    <Owner xmlns="0a2451e9-b2b7-43a3-aada-52e3e0c35c47">
      <UserInfo>
        <DisplayName/>
        <AccountId xsi:nil="true"/>
        <AccountType/>
      </UserInfo>
    </Owner>
    <DefaultSectionNames xmlns="0a2451e9-b2b7-43a3-aada-52e3e0c35c47" xsi:nil="true"/>
    <TeamsChannelId xmlns="0a2451e9-b2b7-43a3-aada-52e3e0c35c47" xsi:nil="true"/>
    <Is_Collaboration_Space_Locked xmlns="0a2451e9-b2b7-43a3-aada-52e3e0c35c47" xsi:nil="true"/>
  </documentManagement>
</p:properties>
</file>

<file path=customXml/itemProps1.xml><?xml version="1.0" encoding="utf-8"?>
<ds:datastoreItem xmlns:ds="http://schemas.openxmlformats.org/officeDocument/2006/customXml" ds:itemID="{D56C3DBB-4BFA-48F0-B4F1-9F8E29F81CF0}"/>
</file>

<file path=customXml/itemProps2.xml><?xml version="1.0" encoding="utf-8"?>
<ds:datastoreItem xmlns:ds="http://schemas.openxmlformats.org/officeDocument/2006/customXml" ds:itemID="{B872B291-F798-4BBA-994E-D323CE9A8198}"/>
</file>

<file path=customXml/itemProps3.xml><?xml version="1.0" encoding="utf-8"?>
<ds:datastoreItem xmlns:ds="http://schemas.openxmlformats.org/officeDocument/2006/customXml" ds:itemID="{997D30F1-8A7C-4DC3-9023-BE02C8D62CA8}"/>
</file>

<file path=docProps/app.xml><?xml version="1.0" encoding="utf-8"?>
<Properties xmlns="http://schemas.openxmlformats.org/officeDocument/2006/extended-properties" xmlns:vt="http://schemas.openxmlformats.org/officeDocument/2006/docPropsVTypes">
  <Template>Office Theme</Template>
  <TotalTime>28994</TotalTime>
  <Words>1591</Words>
  <Application>Microsoft Office PowerPoint</Application>
  <PresentationFormat>On-screen Show (4:3)</PresentationFormat>
  <Paragraphs>109</Paragraphs>
  <Slides>86</Slides>
  <Notes>0</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Office Theme</vt:lpstr>
      <vt:lpstr>Variational Autoencoders</vt:lpstr>
      <vt:lpstr>Variational Autoencoders</vt:lpstr>
      <vt:lpstr>Variational Autoencoders</vt:lpstr>
      <vt:lpstr>Slide 4</vt:lpstr>
      <vt:lpstr>Slide 5</vt:lpstr>
      <vt:lpstr>Slide 6</vt:lpstr>
      <vt:lpstr>Slide 7</vt:lpstr>
      <vt:lpstr>Mathematics Behind VAE</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Autoencoders</vt:lpstr>
      <vt:lpstr>GAN Training steps</vt:lpstr>
      <vt:lpstr>Variational Autoencoder (VAE)</vt:lpstr>
      <vt:lpstr>VAE Encoder</vt:lpstr>
      <vt:lpstr>VAE Decoder</vt:lpstr>
      <vt:lpstr>VAE loss function</vt:lpstr>
      <vt:lpstr>VAE loss function</vt:lpstr>
      <vt:lpstr>VAE loss function</vt:lpstr>
      <vt:lpstr>VAE loss function</vt:lpstr>
      <vt:lpstr>VAE loss function</vt:lpstr>
      <vt:lpstr>VAE loss function</vt:lpstr>
      <vt:lpstr>VAE generative model</vt:lpstr>
      <vt:lpstr>VAE generative model</vt:lpstr>
      <vt:lpstr>VAE generative model</vt:lpstr>
      <vt:lpstr>VAE generative model</vt:lpstr>
      <vt:lpstr>VAE generative model</vt:lpstr>
      <vt:lpstr>VAE generative model</vt:lpstr>
      <vt:lpstr>VAE generative model</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Buzzard</dc:creator>
  <cp:lastModifiedBy>user</cp:lastModifiedBy>
  <cp:revision>350</cp:revision>
  <dcterms:created xsi:type="dcterms:W3CDTF">2018-02-13T16:49:17Z</dcterms:created>
  <dcterms:modified xsi:type="dcterms:W3CDTF">2025-12-14T05:24:29Z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0x0101000A75E3588147654284604D4E812B6D70</vt:lpwstr>
  </property>
</Properties>
</file>